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6"/>
  </p:notesMasterIdLst>
  <p:sldIdLst>
    <p:sldId id="256" r:id="rId2"/>
    <p:sldId id="261" r:id="rId3"/>
    <p:sldId id="260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8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259" r:id="rId84"/>
    <p:sldId id="258" r:id="rId8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&#321;&#260;CZNIE%20SZKO&#321;A%2097-2003.xls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krystianke%20klasy%203.xls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krystianke%20klasy%204.xls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46;REDNIE%20DO%20PROJEKTU\WASZE%20PRACE\&#321;&#260;CZNIE%20SZKO&#321;A%2097-2003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46;REDNIE%20DO%20PROJEKTU\WASZE%20PRACE\&#321;&#260;CZNIE%20SZKO&#321;A%2097-2003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46;REDNIE%20DO%20PROJEKTU\WASZE%20PRACE\&#321;&#260;CZNIE%20SZKO&#321;A%2097-2003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46;REDNIE%20DO%20PROJEKTU\WASZE%20PRACE\Bartek\KLASY%20I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46;REDNIE%20DO%20PROJEKTU\WASZE%20PRACE\Bartek\KLASY%20II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46;REDNIE%20DO%20PROJEKTU\WASZE%20PRACE\Bartek\KLASY%20III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346;REDNIE%20DO%20PROJEKTU\WASZE%20PRACE\Bartek\KLASY%20IV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&#321;&#260;CZNIE%20SZKO&#321;A%2097-2003.xls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346;REDNIE%20DO%20PROJEKTU\WASZE%20PRACE\&#321;&#260;CZNIE%20SZKO&#321;A%2097-2003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&#321;&#260;CZNIE%20SZKO&#321;A%2097-2003.xls" TargetMode="External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Micha&#322;\&#321;&#260;CZNIE%20SZKO&#321;A%2097-2003.xls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Micha&#322;\&#321;&#260;CZNIE%20SZKO&#321;A%2097-2003.xls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Micha&#322;\&#321;&#260;CZNIE%20SZKO&#321;A%2097-2003.xls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Micha&#322;\&#321;&#260;CZNIE%20SZKO&#321;A%2097-2003.xls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Micha&#322;\&#321;&#260;CZNIE%20SZKO&#321;A%2097-2003.xls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Micha&#322;\&#321;&#260;CZNIE%20SZKO&#321;A%2097-2003.xls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pracownicy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pracownicy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pracownicy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pracownicy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&#321;&#260;CZNIE%20SZKO&#321;A%2097-2003.xls" TargetMode="External"/><Relationship Id="rId1" Type="http://schemas.openxmlformats.org/officeDocument/2006/relationships/themeOverride" Target="../theme/themeOverrid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-\Desktop\1%20ta%20projekt\&#346;REDNIE%20DO%20PROJEKTU\WASZE%20PRACE\pracownicy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&#321;&#260;CZNIE%20SZKO&#321;A%2097-2003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&#321;&#260;CZNIE%20SZKO&#321;A%2097-2003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&#321;&#260;CZNIE%20SZKO&#321;A%2097-2003.xls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krystianke.xls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346;REDNIE%20DO%20PROJEKTU\WASZE%20PRACE\krystianke%20klasy%202.xls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Lbls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szkół'!$B$3:$D$3</c:f>
              <c:numCache>
                <c:formatCode>General</c:formatCode>
                <c:ptCount val="3"/>
                <c:pt idx="0">
                  <c:v>3</c:v>
                </c:pt>
                <c:pt idx="1">
                  <c:v>12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58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5625517812758904E-2"/>
          <c:y val="2.0380434782608696E-2"/>
          <c:w val="0.95879743095027026"/>
          <c:h val="0.91168478260869568"/>
        </c:manualLayout>
      </c:layout>
      <c:bar3DChart>
        <c:barDir val="col"/>
        <c:grouping val="clustered"/>
        <c:varyColors val="0"/>
        <c:ser>
          <c:idx val="0"/>
          <c:order val="0"/>
          <c:tx>
            <c:v>III LO</c:v>
          </c:tx>
          <c:spPr>
            <a:solidFill>
              <a:srgbClr val="00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4.1390728476821195E-3"/>
                  <c:y val="5.8876811594202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Arkusz2!$C$1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1"/>
          <c:order val="1"/>
          <c:tx>
            <c:v>III TA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796909492273732E-3"/>
                  <c:y val="7.0199275362318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Arkusz2!$D$1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2"/>
          <c:order val="2"/>
          <c:tx>
            <c:v>III TB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796909492273732E-3"/>
                  <c:y val="6.5670289855072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Arkusz2!$E$1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ser>
          <c:idx val="3"/>
          <c:order val="3"/>
          <c:tx>
            <c:v>III TG</c:v>
          </c:tx>
          <c:spPr>
            <a:solidFill>
              <a:srgbClr val="00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2.7593818984547464E-3"/>
                  <c:y val="8.1521739130434784E-2"/>
                </c:manualLayout>
              </c:layout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Arkusz2!$F$1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ser>
          <c:idx val="4"/>
          <c:order val="4"/>
          <c:tx>
            <c:v>III LA</c:v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2.7593818984547464E-3"/>
                  <c:y val="7.9257246376811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Arkusz2!$G$1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109376"/>
        <c:axId val="189110912"/>
        <c:axId val="0"/>
      </c:bar3DChart>
      <c:catAx>
        <c:axId val="189109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1891109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911091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91093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560436981801116"/>
          <c:y val="0.94977996975921486"/>
          <c:w val="0.65204063895986508"/>
          <c:h val="3.6633073719045992E-2"/>
        </c:manualLayout>
      </c:layout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58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4245776190227874E-2"/>
          <c:y val="2.717391304347826E-2"/>
          <c:w val="0.96155681284872507"/>
          <c:h val="0.91168478260869568"/>
        </c:manualLayout>
      </c:layout>
      <c:bar3DChart>
        <c:barDir val="col"/>
        <c:grouping val="clustered"/>
        <c:varyColors val="0"/>
        <c:ser>
          <c:idx val="0"/>
          <c:order val="0"/>
          <c:tx>
            <c:v>IV TA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4.1390728476821195E-3"/>
                  <c:y val="8.3786231884057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Arkusz2!$C$1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ser>
          <c:idx val="1"/>
          <c:order val="1"/>
          <c:tx>
            <c:v>IV TB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4.1390728476821195E-3"/>
                  <c:y val="6.793478260869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Arkusz2!$D$1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166720"/>
        <c:axId val="189168256"/>
        <c:axId val="0"/>
      </c:bar3DChart>
      <c:catAx>
        <c:axId val="189166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1891682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916825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916672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2105060749856601"/>
          <c:y val="0.94977996975921486"/>
          <c:w val="0.23234690862317706"/>
          <c:h val="3.6633073719045992E-2"/>
        </c:manualLayout>
      </c:layout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>
        <c:manualLayout>
          <c:layoutTarget val="inner"/>
          <c:xMode val="edge"/>
          <c:yMode val="edge"/>
          <c:x val="6.0541206581483396E-2"/>
          <c:y val="8.0044318561560954E-2"/>
          <c:w val="0.92386968352209886"/>
          <c:h val="0.796930216830743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'szkoła wg typów szkół'!$B$2</c:f>
              <c:strCache>
                <c:ptCount val="1"/>
                <c:pt idx="0">
                  <c:v>liceum ogólnokształcące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szkół'!$A$10:$A$12</c:f>
              <c:strCache>
                <c:ptCount val="3"/>
                <c:pt idx="0">
                  <c:v>średnia</c:v>
                </c:pt>
                <c:pt idx="1">
                  <c:v>średnia ogólnokształcące</c:v>
                </c:pt>
                <c:pt idx="2">
                  <c:v>średnia zawodowe</c:v>
                </c:pt>
              </c:strCache>
            </c:strRef>
          </c:cat>
          <c:val>
            <c:numRef>
              <c:f>'szkoła wg typów szkół'!$B$10:$B$12</c:f>
              <c:numCache>
                <c:formatCode>0.00</c:formatCode>
                <c:ptCount val="3"/>
                <c:pt idx="0">
                  <c:v>3.3343071480211695</c:v>
                </c:pt>
                <c:pt idx="1">
                  <c:v>3.3343071480211695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'szkoła wg typów szkół'!$C$2</c:f>
              <c:strCache>
                <c:ptCount val="1"/>
                <c:pt idx="0">
                  <c:v>technikum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szkół'!$A$10:$A$12</c:f>
              <c:strCache>
                <c:ptCount val="3"/>
                <c:pt idx="0">
                  <c:v>średnia</c:v>
                </c:pt>
                <c:pt idx="1">
                  <c:v>średnia ogólnokształcące</c:v>
                </c:pt>
                <c:pt idx="2">
                  <c:v>średnia zawodowe</c:v>
                </c:pt>
              </c:strCache>
            </c:strRef>
          </c:cat>
          <c:val>
            <c:numRef>
              <c:f>'szkoła wg typów szkół'!$C$10:$C$12</c:f>
              <c:numCache>
                <c:formatCode>0.00</c:formatCode>
                <c:ptCount val="3"/>
                <c:pt idx="0">
                  <c:v>3.1729324540337975</c:v>
                </c:pt>
                <c:pt idx="1">
                  <c:v>3.2067234034423575</c:v>
                </c:pt>
                <c:pt idx="2">
                  <c:v>3.094403417932829</c:v>
                </c:pt>
              </c:numCache>
            </c:numRef>
          </c:val>
        </c:ser>
        <c:ser>
          <c:idx val="2"/>
          <c:order val="2"/>
          <c:tx>
            <c:strRef>
              <c:f>'szkoła wg typów szkół'!$D$2</c:f>
              <c:strCache>
                <c:ptCount val="1"/>
                <c:pt idx="0">
                  <c:v>liceum profilowane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szkół'!$A$10:$A$12</c:f>
              <c:strCache>
                <c:ptCount val="3"/>
                <c:pt idx="0">
                  <c:v>średnia</c:v>
                </c:pt>
                <c:pt idx="1">
                  <c:v>średnia ogólnokształcące</c:v>
                </c:pt>
                <c:pt idx="2">
                  <c:v>średnia zawodowe</c:v>
                </c:pt>
              </c:strCache>
            </c:strRef>
          </c:cat>
          <c:val>
            <c:numRef>
              <c:f>'szkoła wg typów szkół'!$D$10:$D$12</c:f>
              <c:numCache>
                <c:formatCode>0.00</c:formatCode>
                <c:ptCount val="3"/>
                <c:pt idx="0">
                  <c:v>3.364768766596947</c:v>
                </c:pt>
                <c:pt idx="1">
                  <c:v>3.3242680804611044</c:v>
                </c:pt>
                <c:pt idx="2">
                  <c:v>3.4768518518518516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9212928"/>
        <c:axId val="189235200"/>
        <c:axId val="0"/>
      </c:bar3DChart>
      <c:catAx>
        <c:axId val="18921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9235200"/>
        <c:crosses val="autoZero"/>
        <c:auto val="1"/>
        <c:lblAlgn val="ctr"/>
        <c:lblOffset val="100"/>
        <c:noMultiLvlLbl val="0"/>
      </c:catAx>
      <c:valAx>
        <c:axId val="189235200"/>
        <c:scaling>
          <c:orientation val="minMax"/>
          <c:max val="5"/>
          <c:min val="2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0.0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8921292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9.8175905149524192E-2"/>
          <c:y val="0.94448901389620088"/>
          <c:w val="0.82690863386652314"/>
          <c:h val="4.294416220183150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2100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>
        <c:manualLayout>
          <c:layoutTarget val="inner"/>
          <c:xMode val="edge"/>
          <c:yMode val="edge"/>
          <c:x val="5.8269921435442948E-2"/>
          <c:y val="0.15857529485902089"/>
          <c:w val="0.92672581518420716"/>
          <c:h val="0.729239226086907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'SZKOŁA wg klas'!$A$9</c:f>
              <c:strCache>
                <c:ptCount val="1"/>
                <c:pt idx="0">
                  <c:v>średnia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klas'!$B$9:$E$9</c:f>
              <c:numCache>
                <c:formatCode>0.00</c:formatCode>
                <c:ptCount val="4"/>
                <c:pt idx="0">
                  <c:v>3.3787294096104521</c:v>
                </c:pt>
                <c:pt idx="1">
                  <c:v>3.155823447150782</c:v>
                </c:pt>
                <c:pt idx="2">
                  <c:v>3.1360572615035802</c:v>
                </c:pt>
                <c:pt idx="3">
                  <c:v>3.3297170885812868</c:v>
                </c:pt>
              </c:numCache>
            </c:numRef>
          </c:val>
        </c:ser>
        <c:ser>
          <c:idx val="1"/>
          <c:order val="1"/>
          <c:tx>
            <c:strRef>
              <c:f>'SZKOŁA wg klas'!$A$10</c:f>
              <c:strCache>
                <c:ptCount val="1"/>
                <c:pt idx="0">
                  <c:v>średnia ogólnokształcące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klas'!$B$10:$E$10</c:f>
              <c:numCache>
                <c:formatCode>0.00</c:formatCode>
                <c:ptCount val="4"/>
                <c:pt idx="0">
                  <c:v>3.370003069532026</c:v>
                </c:pt>
                <c:pt idx="1">
                  <c:v>3.1463000075353418</c:v>
                </c:pt>
                <c:pt idx="2">
                  <c:v>3.1723941856712066</c:v>
                </c:pt>
                <c:pt idx="3">
                  <c:v>3.4179095349095356</c:v>
                </c:pt>
              </c:numCache>
            </c:numRef>
          </c:val>
        </c:ser>
        <c:ser>
          <c:idx val="2"/>
          <c:order val="2"/>
          <c:tx>
            <c:strRef>
              <c:f>'SZKOŁA wg klas'!$A$11</c:f>
              <c:strCache>
                <c:ptCount val="1"/>
                <c:pt idx="0">
                  <c:v>średnia zawodowe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klas'!$B$11:$E$11</c:f>
              <c:numCache>
                <c:formatCode>0.00</c:formatCode>
                <c:ptCount val="4"/>
                <c:pt idx="0">
                  <c:v>3.2815743643329851</c:v>
                </c:pt>
                <c:pt idx="1">
                  <c:v>3.1281911375661373</c:v>
                </c:pt>
                <c:pt idx="2">
                  <c:v>3.052552552552553</c:v>
                </c:pt>
                <c:pt idx="3">
                  <c:v>3.2542049786947742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8747136"/>
        <c:axId val="188753024"/>
        <c:axId val="0"/>
      </c:bar3DChart>
      <c:catAx>
        <c:axId val="188747136"/>
        <c:scaling>
          <c:orientation val="minMax"/>
        </c:scaling>
        <c:delete val="0"/>
        <c:axPos val="b"/>
        <c:majorTickMark val="out"/>
        <c:minorTickMark val="none"/>
        <c:tickLblPos val="nextTo"/>
        <c:crossAx val="188753024"/>
        <c:crosses val="autoZero"/>
        <c:auto val="1"/>
        <c:lblAlgn val="ctr"/>
        <c:lblOffset val="100"/>
        <c:noMultiLvlLbl val="0"/>
      </c:catAx>
      <c:valAx>
        <c:axId val="188753024"/>
        <c:scaling>
          <c:orientation val="minMax"/>
          <c:max val="5"/>
          <c:min val="2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0.0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88747136"/>
        <c:crosses val="autoZero"/>
        <c:crossBetween val="between"/>
        <c:majorUnit val="0.5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'szkoła wg typów szkół'!$A$10</c:f>
              <c:strCache>
                <c:ptCount val="1"/>
                <c:pt idx="0">
                  <c:v>średnia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'szkoła wg typów szkół'!$E$10</c:f>
              <c:numCache>
                <c:formatCode>0.00</c:formatCode>
                <c:ptCount val="1"/>
                <c:pt idx="0">
                  <c:v>3.2273096592959094</c:v>
                </c:pt>
              </c:numCache>
            </c:numRef>
          </c:val>
        </c:ser>
        <c:ser>
          <c:idx val="1"/>
          <c:order val="1"/>
          <c:tx>
            <c:strRef>
              <c:f>'szkoła wg typów szkół'!$A$11</c:f>
              <c:strCache>
                <c:ptCount val="1"/>
                <c:pt idx="0">
                  <c:v>średnia ogólnokształcące</c:v>
                </c:pt>
              </c:strCache>
            </c:strRef>
          </c:tx>
          <c:spPr>
            <a:solidFill>
              <a:srgbClr val="FF505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'szkoła wg typów szkół'!$E$11</c:f>
              <c:numCache>
                <c:formatCode>0.00</c:formatCode>
                <c:ptCount val="1"/>
                <c:pt idx="0">
                  <c:v>3.2532042760310778</c:v>
                </c:pt>
              </c:numCache>
            </c:numRef>
          </c:val>
        </c:ser>
        <c:ser>
          <c:idx val="2"/>
          <c:order val="2"/>
          <c:tx>
            <c:strRef>
              <c:f>'szkoła wg typów szkół'!$A$12</c:f>
              <c:strCache>
                <c:ptCount val="1"/>
                <c:pt idx="0">
                  <c:v>średnia zawodowe</c:v>
                </c:pt>
              </c:strCache>
            </c:strRef>
          </c:tx>
          <c:spPr>
            <a:solidFill>
              <a:srgbClr val="CC66FF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'szkoła wg typów szkół'!$E$12</c:f>
              <c:numCache>
                <c:formatCode>0.00</c:formatCode>
                <c:ptCount val="1"/>
                <c:pt idx="0">
                  <c:v>3.1553430035572885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8814080"/>
        <c:axId val="188815616"/>
        <c:axId val="0"/>
      </c:bar3DChart>
      <c:catAx>
        <c:axId val="188814080"/>
        <c:scaling>
          <c:orientation val="minMax"/>
        </c:scaling>
        <c:delete val="1"/>
        <c:axPos val="b"/>
        <c:majorTickMark val="out"/>
        <c:minorTickMark val="none"/>
        <c:tickLblPos val="nextTo"/>
        <c:crossAx val="188815616"/>
        <c:crosses val="autoZero"/>
        <c:auto val="1"/>
        <c:lblAlgn val="ctr"/>
        <c:lblOffset val="100"/>
        <c:noMultiLvlLbl val="0"/>
      </c:catAx>
      <c:valAx>
        <c:axId val="188815616"/>
        <c:scaling>
          <c:orientation val="minMax"/>
          <c:max val="5"/>
          <c:min val="2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0.0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88814080"/>
        <c:crosses val="autoZero"/>
        <c:crossBetween val="between"/>
        <c:majorUnit val="0.5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9.5938518019493824E-2"/>
          <c:y val="0.94955897710961401"/>
          <c:w val="0.70550277429755337"/>
          <c:h val="3.7874198988418373E-2"/>
        </c:manualLayout>
      </c:layout>
      <c:overlay val="0"/>
      <c:spPr>
        <a:noFill/>
        <a:ln>
          <a:noFill/>
        </a:ln>
      </c:spPr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56"/>
      <c:rotY val="20"/>
      <c:depthPercent val="100"/>
      <c:rAngAx val="1"/>
    </c:view3D>
    <c:floor>
      <c:thickness val="0"/>
      <c:spPr>
        <a:gradFill>
          <a:gsLst>
            <a:gs pos="14000">
              <a:srgbClr val="000082"/>
            </a:gs>
            <a:gs pos="100000">
              <a:srgbClr val="0047F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3046357615894044E-2"/>
          <c:y val="0.15603799185888739"/>
          <c:w val="0.93896542534859317"/>
          <c:h val="0.732710045452376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średnia</c:v>
                </c:pt>
              </c:strCache>
            </c:strRef>
          </c:tx>
          <c:spPr>
            <a:solidFill>
              <a:srgbClr val="00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Arkusz1!$B$1:$F$1</c:f>
              <c:strCache>
                <c:ptCount val="5"/>
                <c:pt idx="0">
                  <c:v>KLASA I LO</c:v>
                </c:pt>
                <c:pt idx="1">
                  <c:v>KLASA I TA</c:v>
                </c:pt>
                <c:pt idx="2">
                  <c:v>KLASA I TB</c:v>
                </c:pt>
                <c:pt idx="3">
                  <c:v>KLASA I TG</c:v>
                </c:pt>
                <c:pt idx="4">
                  <c:v>KLASA I TOT</c:v>
                </c:pt>
              </c:strCache>
            </c:strRef>
          </c:cat>
          <c:val>
            <c:numRef>
              <c:f>Arkusz1!$B$2:$F$2</c:f>
              <c:numCache>
                <c:formatCode>General</c:formatCode>
                <c:ptCount val="5"/>
                <c:pt idx="0">
                  <c:v>3.45</c:v>
                </c:pt>
                <c:pt idx="1">
                  <c:v>3.19</c:v>
                </c:pt>
                <c:pt idx="2">
                  <c:v>3.22</c:v>
                </c:pt>
                <c:pt idx="3">
                  <c:v>3.59</c:v>
                </c:pt>
                <c:pt idx="4">
                  <c:v>3.34</c:v>
                </c:pt>
              </c:numCache>
            </c:numRef>
          </c:val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średnia ogólnokształcące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Arkusz1!$B$1:$F$1</c:f>
              <c:strCache>
                <c:ptCount val="5"/>
                <c:pt idx="0">
                  <c:v>KLASA I LO</c:v>
                </c:pt>
                <c:pt idx="1">
                  <c:v>KLASA I TA</c:v>
                </c:pt>
                <c:pt idx="2">
                  <c:v>KLASA I TB</c:v>
                </c:pt>
                <c:pt idx="3">
                  <c:v>KLASA I TG</c:v>
                </c:pt>
                <c:pt idx="4">
                  <c:v>KLASA I TOT</c:v>
                </c:pt>
              </c:strCache>
            </c:strRef>
          </c:cat>
          <c:val>
            <c:numRef>
              <c:f>Arkusz1!$B$3:$F$3</c:f>
              <c:numCache>
                <c:formatCode>General</c:formatCode>
                <c:ptCount val="5"/>
                <c:pt idx="0">
                  <c:v>3.45</c:v>
                </c:pt>
                <c:pt idx="1">
                  <c:v>3.22</c:v>
                </c:pt>
                <c:pt idx="2">
                  <c:v>3.28</c:v>
                </c:pt>
                <c:pt idx="3">
                  <c:v>3.6</c:v>
                </c:pt>
                <c:pt idx="4">
                  <c:v>3.22</c:v>
                </c:pt>
              </c:numCache>
            </c:numRef>
          </c:val>
        </c:ser>
        <c:ser>
          <c:idx val="2"/>
          <c:order val="2"/>
          <c:tx>
            <c:strRef>
              <c:f>Arkusz1!$A$4</c:f>
              <c:strCache>
                <c:ptCount val="1"/>
                <c:pt idx="0">
                  <c:v>średnia zawodowe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Arkusz1!$B$1:$F$1</c:f>
              <c:strCache>
                <c:ptCount val="5"/>
                <c:pt idx="0">
                  <c:v>KLASA I LO</c:v>
                </c:pt>
                <c:pt idx="1">
                  <c:v>KLASA I TA</c:v>
                </c:pt>
                <c:pt idx="2">
                  <c:v>KLASA I TB</c:v>
                </c:pt>
                <c:pt idx="3">
                  <c:v>KLASA I TG</c:v>
                </c:pt>
                <c:pt idx="4">
                  <c:v>KLASA I TOT</c:v>
                </c:pt>
              </c:strCache>
            </c:strRef>
          </c:cat>
          <c:val>
            <c:numRef>
              <c:f>Arkusz1!$B$4:$F$4</c:f>
              <c:numCache>
                <c:formatCode>General</c:formatCode>
                <c:ptCount val="5"/>
                <c:pt idx="1">
                  <c:v>2.93</c:v>
                </c:pt>
                <c:pt idx="2">
                  <c:v>2.75</c:v>
                </c:pt>
                <c:pt idx="3">
                  <c:v>3.53</c:v>
                </c:pt>
                <c:pt idx="4">
                  <c:v>3.65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860288"/>
        <c:axId val="188861824"/>
        <c:axId val="0"/>
      </c:bar3DChart>
      <c:catAx>
        <c:axId val="188860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88618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8861824"/>
        <c:scaling>
          <c:orientation val="minMax"/>
          <c:max val="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886028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7.4469097850339519E-2"/>
          <c:y val="0.94007894884880794"/>
          <c:w val="0.79867569581601294"/>
          <c:h val="4.635583450293268E-2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pl-P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1400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średnia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Arkusz1!$B$1:$F$1</c:f>
              <c:strCache>
                <c:ptCount val="5"/>
                <c:pt idx="0">
                  <c:v>KLASA II LO</c:v>
                </c:pt>
                <c:pt idx="1">
                  <c:v>KLASA II TA</c:v>
                </c:pt>
                <c:pt idx="2">
                  <c:v>KLASA II TB</c:v>
                </c:pt>
                <c:pt idx="3">
                  <c:v>KLASA II TG</c:v>
                </c:pt>
                <c:pt idx="4">
                  <c:v>KLASA II LA</c:v>
                </c:pt>
              </c:strCache>
            </c:strRef>
          </c:cat>
          <c:val>
            <c:numRef>
              <c:f>Arkusz1!$B$2:$F$2</c:f>
              <c:numCache>
                <c:formatCode>0.00</c:formatCode>
                <c:ptCount val="5"/>
                <c:pt idx="0">
                  <c:v>3.4770355834641546</c:v>
                </c:pt>
                <c:pt idx="1">
                  <c:v>2.9592261904761905</c:v>
                </c:pt>
                <c:pt idx="2">
                  <c:v>2.8596726190476192</c:v>
                </c:pt>
                <c:pt idx="3">
                  <c:v>3.0840336134453774</c:v>
                </c:pt>
                <c:pt idx="4">
                  <c:v>3.4220929533429532</c:v>
                </c:pt>
              </c:numCache>
            </c:numRef>
          </c:val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średnia ogólnokształcące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Arkusz1!$B$1:$F$1</c:f>
              <c:strCache>
                <c:ptCount val="5"/>
                <c:pt idx="0">
                  <c:v>KLASA II LO</c:v>
                </c:pt>
                <c:pt idx="1">
                  <c:v>KLASA II TA</c:v>
                </c:pt>
                <c:pt idx="2">
                  <c:v>KLASA II TB</c:v>
                </c:pt>
                <c:pt idx="3">
                  <c:v>KLASA II TG</c:v>
                </c:pt>
                <c:pt idx="4">
                  <c:v>KLASA II LA</c:v>
                </c:pt>
              </c:strCache>
            </c:strRef>
          </c:cat>
          <c:val>
            <c:numRef>
              <c:f>Arkusz1!$B$3:$F$3</c:f>
              <c:numCache>
                <c:formatCode>0.00</c:formatCode>
                <c:ptCount val="5"/>
                <c:pt idx="0">
                  <c:v>3.4770355834641546</c:v>
                </c:pt>
                <c:pt idx="1">
                  <c:v>3.0399350649350647</c:v>
                </c:pt>
                <c:pt idx="2">
                  <c:v>2.874025974025975</c:v>
                </c:pt>
                <c:pt idx="3">
                  <c:v>3.0551948051948048</c:v>
                </c:pt>
                <c:pt idx="4">
                  <c:v>3.3089325797659126</c:v>
                </c:pt>
              </c:numCache>
            </c:numRef>
          </c:val>
        </c:ser>
        <c:ser>
          <c:idx val="2"/>
          <c:order val="2"/>
          <c:tx>
            <c:strRef>
              <c:f>Arkusz1!$A$4</c:f>
              <c:strCache>
                <c:ptCount val="1"/>
                <c:pt idx="0">
                  <c:v>średnia zawodowe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Arkusz1!$B$1:$F$1</c:f>
              <c:strCache>
                <c:ptCount val="5"/>
                <c:pt idx="0">
                  <c:v>KLASA II LO</c:v>
                </c:pt>
                <c:pt idx="1">
                  <c:v>KLASA II TA</c:v>
                </c:pt>
                <c:pt idx="2">
                  <c:v>KLASA II TB</c:v>
                </c:pt>
                <c:pt idx="3">
                  <c:v>KLASA II TG</c:v>
                </c:pt>
                <c:pt idx="4">
                  <c:v>KLASA II LA</c:v>
                </c:pt>
              </c:strCache>
            </c:strRef>
          </c:cat>
          <c:val>
            <c:numRef>
              <c:f>Arkusz1!$B$4:$F$4</c:f>
              <c:numCache>
                <c:formatCode>0.00</c:formatCode>
                <c:ptCount val="5"/>
                <c:pt idx="1">
                  <c:v>2.7857142857142856</c:v>
                </c:pt>
                <c:pt idx="2">
                  <c:v>2.8285714285714283</c:v>
                </c:pt>
                <c:pt idx="3">
                  <c:v>3.1369047619047614</c:v>
                </c:pt>
                <c:pt idx="4">
                  <c:v>3.76157407407407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8910592"/>
        <c:axId val="188912384"/>
        <c:axId val="0"/>
      </c:bar3DChart>
      <c:catAx>
        <c:axId val="188910592"/>
        <c:scaling>
          <c:orientation val="minMax"/>
        </c:scaling>
        <c:delete val="0"/>
        <c:axPos val="b"/>
        <c:majorTickMark val="out"/>
        <c:minorTickMark val="none"/>
        <c:tickLblPos val="nextTo"/>
        <c:crossAx val="188912384"/>
        <c:crosses val="autoZero"/>
        <c:auto val="1"/>
        <c:lblAlgn val="ctr"/>
        <c:lblOffset val="100"/>
        <c:noMultiLvlLbl val="0"/>
      </c:catAx>
      <c:valAx>
        <c:axId val="188912384"/>
        <c:scaling>
          <c:orientation val="minMax"/>
          <c:max val="5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1889105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2100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5.9590741403226621E-2"/>
          <c:y val="7.8443304373876574E-2"/>
          <c:w val="0.9250648895463548"/>
          <c:h val="0.800991936760233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średnia</c:v>
                </c:pt>
              </c:strCache>
            </c:strRef>
          </c:tx>
          <c:spPr>
            <a:solidFill>
              <a:srgbClr val="1AFF0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Arkusz1!$B$1:$F$1</c:f>
              <c:strCache>
                <c:ptCount val="5"/>
                <c:pt idx="0">
                  <c:v>KLASA III LO</c:v>
                </c:pt>
                <c:pt idx="1">
                  <c:v>KLASA III TA</c:v>
                </c:pt>
                <c:pt idx="2">
                  <c:v>KLASA III TB</c:v>
                </c:pt>
                <c:pt idx="3">
                  <c:v>KLASA III TG</c:v>
                </c:pt>
                <c:pt idx="4">
                  <c:v>KLASA III LA</c:v>
                </c:pt>
              </c:strCache>
            </c:strRef>
          </c:cat>
          <c:val>
            <c:numRef>
              <c:f>Arkusz1!$B$2:$F$2</c:f>
              <c:numCache>
                <c:formatCode>0.00</c:formatCode>
                <c:ptCount val="5"/>
                <c:pt idx="0">
                  <c:v>3.1056105610561056</c:v>
                </c:pt>
                <c:pt idx="1">
                  <c:v>3.2850199909023439</c:v>
                </c:pt>
                <c:pt idx="2">
                  <c:v>2.9892473118279561</c:v>
                </c:pt>
                <c:pt idx="3">
                  <c:v>3.0343185550082099</c:v>
                </c:pt>
                <c:pt idx="4">
                  <c:v>3.3112661923006743</c:v>
                </c:pt>
              </c:numCache>
            </c:numRef>
          </c:val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średnia ogólnokształcące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</c:dPt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Arkusz1!$B$1:$F$1</c:f>
              <c:strCache>
                <c:ptCount val="5"/>
                <c:pt idx="0">
                  <c:v>KLASA III LO</c:v>
                </c:pt>
                <c:pt idx="1">
                  <c:v>KLASA III TA</c:v>
                </c:pt>
                <c:pt idx="2">
                  <c:v>KLASA III TB</c:v>
                </c:pt>
                <c:pt idx="3">
                  <c:v>KLASA III TG</c:v>
                </c:pt>
                <c:pt idx="4">
                  <c:v>KLASA III LA</c:v>
                </c:pt>
              </c:strCache>
            </c:strRef>
          </c:cat>
          <c:val>
            <c:numRef>
              <c:f>Arkusz1!$B$3:$F$3</c:f>
              <c:numCache>
                <c:formatCode>0.00</c:formatCode>
                <c:ptCount val="5"/>
                <c:pt idx="0">
                  <c:v>3.1056105610561056</c:v>
                </c:pt>
                <c:pt idx="1">
                  <c:v>3.2598433312719028</c:v>
                </c:pt>
                <c:pt idx="2">
                  <c:v>3.0376344086021501</c:v>
                </c:pt>
                <c:pt idx="3">
                  <c:v>3.1479885057471266</c:v>
                </c:pt>
                <c:pt idx="4">
                  <c:v>3.3385812144432832</c:v>
                </c:pt>
              </c:numCache>
            </c:numRef>
          </c:val>
        </c:ser>
        <c:ser>
          <c:idx val="2"/>
          <c:order val="2"/>
          <c:tx>
            <c:strRef>
              <c:f>Arkusz1!$A$4</c:f>
              <c:strCache>
                <c:ptCount val="1"/>
                <c:pt idx="0">
                  <c:v>średnia zawodowe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Arkusz1!$B$1:$F$1</c:f>
              <c:strCache>
                <c:ptCount val="5"/>
                <c:pt idx="0">
                  <c:v>KLASA III LO</c:v>
                </c:pt>
                <c:pt idx="1">
                  <c:v>KLASA III TA</c:v>
                </c:pt>
                <c:pt idx="2">
                  <c:v>KLASA III TB</c:v>
                </c:pt>
                <c:pt idx="3">
                  <c:v>KLASA III TG</c:v>
                </c:pt>
                <c:pt idx="4">
                  <c:v>KLASA III LA</c:v>
                </c:pt>
              </c:strCache>
            </c:strRef>
          </c:cat>
          <c:val>
            <c:numRef>
              <c:f>Arkusz1!$B$4:$F$4</c:f>
              <c:numCache>
                <c:formatCode>0.00</c:formatCode>
                <c:ptCount val="5"/>
                <c:pt idx="1">
                  <c:v>3.3174603174603177</c:v>
                </c:pt>
                <c:pt idx="2">
                  <c:v>2.8924731182795704</c:v>
                </c:pt>
                <c:pt idx="3">
                  <c:v>2.867816091954023</c:v>
                </c:pt>
                <c:pt idx="4">
                  <c:v>3.2111111111111108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8965248"/>
        <c:axId val="188966784"/>
        <c:axId val="0"/>
      </c:bar3DChart>
      <c:catAx>
        <c:axId val="188965248"/>
        <c:scaling>
          <c:orientation val="minMax"/>
        </c:scaling>
        <c:delete val="0"/>
        <c:axPos val="b"/>
        <c:majorTickMark val="out"/>
        <c:minorTickMark val="none"/>
        <c:tickLblPos val="nextTo"/>
        <c:crossAx val="188966784"/>
        <c:crosses val="autoZero"/>
        <c:auto val="1"/>
        <c:lblAlgn val="ctr"/>
        <c:lblOffset val="100"/>
        <c:noMultiLvlLbl val="0"/>
      </c:catAx>
      <c:valAx>
        <c:axId val="188966784"/>
        <c:scaling>
          <c:orientation val="minMax"/>
          <c:max val="5"/>
          <c:min val="2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.0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88965248"/>
        <c:crosses val="autoZero"/>
        <c:crossBetween val="between"/>
        <c:majorUnit val="0.5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1400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średnia</c:v>
                </c:pt>
              </c:strCache>
            </c:strRef>
          </c:tx>
          <c:spPr>
            <a:solidFill>
              <a:srgbClr val="1AFF0F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Arkusz1!$B$1:$C$1</c:f>
              <c:strCache>
                <c:ptCount val="2"/>
                <c:pt idx="0">
                  <c:v>KLASA IV TA</c:v>
                </c:pt>
                <c:pt idx="1">
                  <c:v>KLASA IV TB</c:v>
                </c:pt>
              </c:strCache>
            </c:strRef>
          </c:cat>
          <c:val>
            <c:numRef>
              <c:f>Arkusz1!$B$2:$C$2</c:f>
              <c:numCache>
                <c:formatCode>0.00</c:formatCode>
                <c:ptCount val="2"/>
                <c:pt idx="0">
                  <c:v>3.3934731934731936</c:v>
                </c:pt>
                <c:pt idx="1">
                  <c:v>3.270514991181658</c:v>
                </c:pt>
              </c:numCache>
            </c:numRef>
          </c:val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średnia ogólnokształcące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Arkusz1!$B$1:$C$1</c:f>
              <c:strCache>
                <c:ptCount val="2"/>
                <c:pt idx="0">
                  <c:v>KLASA IV TA</c:v>
                </c:pt>
                <c:pt idx="1">
                  <c:v>KLASA IV TB</c:v>
                </c:pt>
              </c:strCache>
            </c:strRef>
          </c:cat>
          <c:val>
            <c:numRef>
              <c:f>Arkusz1!$B$3:$C$3</c:f>
              <c:numCache>
                <c:formatCode>0.00</c:formatCode>
                <c:ptCount val="2"/>
                <c:pt idx="0">
                  <c:v>3.4781468531468529</c:v>
                </c:pt>
                <c:pt idx="1">
                  <c:v>3.3777513227513234</c:v>
                </c:pt>
              </c:numCache>
            </c:numRef>
          </c:val>
        </c:ser>
        <c:ser>
          <c:idx val="2"/>
          <c:order val="2"/>
          <c:tx>
            <c:strRef>
              <c:f>Arkusz1!$A$4</c:f>
              <c:strCache>
                <c:ptCount val="1"/>
                <c:pt idx="0">
                  <c:v>średnia zawodowe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Arkusz1!$B$1:$C$1</c:f>
              <c:strCache>
                <c:ptCount val="2"/>
                <c:pt idx="0">
                  <c:v>KLASA IV TA</c:v>
                </c:pt>
                <c:pt idx="1">
                  <c:v>KLASA IV TB</c:v>
                </c:pt>
              </c:strCache>
            </c:strRef>
          </c:cat>
          <c:val>
            <c:numRef>
              <c:f>Arkusz1!$B$4:$C$4</c:f>
              <c:numCache>
                <c:formatCode>0.00</c:formatCode>
                <c:ptCount val="2"/>
                <c:pt idx="0">
                  <c:v>3.2967032967032965</c:v>
                </c:pt>
                <c:pt idx="1">
                  <c:v>3.1479591836734691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0535168"/>
        <c:axId val="190536704"/>
        <c:axId val="0"/>
      </c:bar3DChart>
      <c:catAx>
        <c:axId val="190535168"/>
        <c:scaling>
          <c:orientation val="minMax"/>
        </c:scaling>
        <c:delete val="0"/>
        <c:axPos val="b"/>
        <c:majorTickMark val="out"/>
        <c:minorTickMark val="none"/>
        <c:tickLblPos val="nextTo"/>
        <c:crossAx val="190536704"/>
        <c:crosses val="autoZero"/>
        <c:auto val="1"/>
        <c:lblAlgn val="ctr"/>
        <c:lblOffset val="100"/>
        <c:noMultiLvlLbl val="0"/>
      </c:catAx>
      <c:valAx>
        <c:axId val="190536704"/>
        <c:scaling>
          <c:orientation val="minMax"/>
          <c:max val="5"/>
          <c:min val="2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190535168"/>
        <c:crosses val="autoZero"/>
        <c:crossBetween val="between"/>
        <c:majorUnit val="0.5"/>
      </c:valAx>
    </c:plotArea>
    <c:legend>
      <c:legendPos val="b"/>
      <c:layout>
        <c:manualLayout>
          <c:xMode val="edge"/>
          <c:yMode val="edge"/>
          <c:x val="0.2354320421139072"/>
          <c:y val="0.95023144869691123"/>
          <c:w val="0.52913591577218566"/>
          <c:h val="4.140253892007296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'szkoła wg typów szkół'!$A$14</c:f>
              <c:strCache>
                <c:ptCount val="1"/>
                <c:pt idx="0">
                  <c:v>niedostateczny</c:v>
                </c:pt>
              </c:strCache>
            </c:strRef>
          </c:tx>
          <c:spPr>
            <a:solidFill>
              <a:srgbClr val="CC66FF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szkół'!$B$14:$D$14</c:f>
              <c:numCache>
                <c:formatCode>0</c:formatCode>
                <c:ptCount val="3"/>
                <c:pt idx="0">
                  <c:v>19</c:v>
                </c:pt>
                <c:pt idx="1">
                  <c:v>130</c:v>
                </c:pt>
                <c:pt idx="2">
                  <c:v>16</c:v>
                </c:pt>
              </c:numCache>
            </c:numRef>
          </c:val>
        </c:ser>
        <c:ser>
          <c:idx val="1"/>
          <c:order val="1"/>
          <c:tx>
            <c:strRef>
              <c:f>'szkoła wg typów szkół'!$A$15</c:f>
              <c:strCache>
                <c:ptCount val="1"/>
                <c:pt idx="0">
                  <c:v>dopuszczający</c:v>
                </c:pt>
              </c:strCache>
            </c:strRef>
          </c:tx>
          <c:spPr>
            <a:solidFill>
              <a:srgbClr val="FFFF0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szkół'!$B$15:$D$15</c:f>
              <c:numCache>
                <c:formatCode>0</c:formatCode>
                <c:ptCount val="3"/>
                <c:pt idx="0">
                  <c:v>239</c:v>
                </c:pt>
                <c:pt idx="1">
                  <c:v>1524</c:v>
                </c:pt>
                <c:pt idx="2">
                  <c:v>186</c:v>
                </c:pt>
              </c:numCache>
            </c:numRef>
          </c:val>
        </c:ser>
        <c:ser>
          <c:idx val="2"/>
          <c:order val="2"/>
          <c:tx>
            <c:strRef>
              <c:f>'szkoła wg typów szkół'!$A$16</c:f>
              <c:strCache>
                <c:ptCount val="1"/>
                <c:pt idx="0">
                  <c:v>dostateczny</c:v>
                </c:pt>
              </c:strCache>
            </c:strRef>
          </c:tx>
          <c:spPr>
            <a:solidFill>
              <a:srgbClr val="FF000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szkół'!$B$16:$D$16</c:f>
              <c:numCache>
                <c:formatCode>0</c:formatCode>
                <c:ptCount val="3"/>
                <c:pt idx="0">
                  <c:v>325</c:v>
                </c:pt>
                <c:pt idx="1">
                  <c:v>1652</c:v>
                </c:pt>
                <c:pt idx="2">
                  <c:v>264</c:v>
                </c:pt>
              </c:numCache>
            </c:numRef>
          </c:val>
        </c:ser>
        <c:ser>
          <c:idx val="3"/>
          <c:order val="3"/>
          <c:tx>
            <c:strRef>
              <c:f>'szkoła wg typów szkół'!$A$17</c:f>
              <c:strCache>
                <c:ptCount val="1"/>
                <c:pt idx="0">
                  <c:v>dobry</c:v>
                </c:pt>
              </c:strCache>
            </c:strRef>
          </c:tx>
          <c:spPr>
            <a:solidFill>
              <a:srgbClr val="00B0F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 algn="ctr">
                  <a:defRPr lang="pl-PL"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szkół'!$B$17:$D$17</c:f>
              <c:numCache>
                <c:formatCode>0</c:formatCode>
                <c:ptCount val="3"/>
                <c:pt idx="0">
                  <c:v>275</c:v>
                </c:pt>
                <c:pt idx="1">
                  <c:v>1250</c:v>
                </c:pt>
                <c:pt idx="2">
                  <c:v>221</c:v>
                </c:pt>
              </c:numCache>
            </c:numRef>
          </c:val>
        </c:ser>
        <c:ser>
          <c:idx val="4"/>
          <c:order val="4"/>
          <c:tx>
            <c:strRef>
              <c:f>'szkoła wg typów szkół'!$A$18</c:f>
              <c:strCache>
                <c:ptCount val="1"/>
                <c:pt idx="0">
                  <c:v>bardzo dobry</c:v>
                </c:pt>
              </c:strCache>
            </c:strRef>
          </c:tx>
          <c:spPr>
            <a:solidFill>
              <a:srgbClr val="33CC33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szkół'!$B$18:$D$18</c:f>
              <c:numCache>
                <c:formatCode>0</c:formatCode>
                <c:ptCount val="3"/>
                <c:pt idx="0">
                  <c:v>182</c:v>
                </c:pt>
                <c:pt idx="1">
                  <c:v>660</c:v>
                </c:pt>
                <c:pt idx="2">
                  <c:v>118</c:v>
                </c:pt>
              </c:numCache>
            </c:numRef>
          </c:val>
        </c:ser>
        <c:ser>
          <c:idx val="5"/>
          <c:order val="5"/>
          <c:tx>
            <c:strRef>
              <c:f>'szkoła wg typów szkół'!$A$19</c:f>
              <c:strCache>
                <c:ptCount val="1"/>
                <c:pt idx="0">
                  <c:v>celujący</c:v>
                </c:pt>
              </c:strCache>
            </c:strRef>
          </c:tx>
          <c:spPr>
            <a:solidFill>
              <a:srgbClr val="FFC00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szkół'!$B$19:$D$19</c:f>
              <c:numCache>
                <c:formatCode>0</c:formatCode>
                <c:ptCount val="3"/>
                <c:pt idx="0">
                  <c:v>12</c:v>
                </c:pt>
                <c:pt idx="1">
                  <c:v>21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617856"/>
        <c:axId val="190623744"/>
        <c:axId val="0"/>
      </c:bar3DChart>
      <c:catAx>
        <c:axId val="19061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0623744"/>
        <c:crosses val="autoZero"/>
        <c:auto val="1"/>
        <c:lblAlgn val="ctr"/>
        <c:lblOffset val="100"/>
        <c:noMultiLvlLbl val="0"/>
      </c:catAx>
      <c:valAx>
        <c:axId val="19062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19061785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4.9243741171575497E-2"/>
          <c:y val="0.94441470089512491"/>
          <c:w val="0.90424894543725254"/>
          <c:h val="4.300163092266361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076566316309446E-3"/>
          <c:y val="0.17233600498798257"/>
          <c:w val="0.84305162966418767"/>
          <c:h val="0.8188050965918805"/>
        </c:manualLayout>
      </c:layout>
      <c:pie3D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"/>
            <c:bubble3D val="0"/>
            <c:spPr>
              <a:solidFill>
                <a:srgbClr val="CC66FF"/>
              </a:solidFill>
              <a:ln>
                <a:solidFill>
                  <a:sysClr val="windowText" lastClr="000000"/>
                </a:solidFill>
              </a:ln>
            </c:spPr>
          </c:dPt>
          <c:dLbls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klas'!$B$3:$E$3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'SZKOŁA wg klas'!$A$13</c:f>
              <c:strCache>
                <c:ptCount val="1"/>
                <c:pt idx="0">
                  <c:v>niedostateczny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klas'!$B$13:$E$13</c:f>
              <c:numCache>
                <c:formatCode>General</c:formatCode>
                <c:ptCount val="4"/>
                <c:pt idx="0">
                  <c:v>62</c:v>
                </c:pt>
                <c:pt idx="1">
                  <c:v>51</c:v>
                </c:pt>
                <c:pt idx="2">
                  <c:v>44</c:v>
                </c:pt>
                <c:pt idx="3">
                  <c:v>8</c:v>
                </c:pt>
              </c:numCache>
            </c:numRef>
          </c:val>
        </c:ser>
        <c:ser>
          <c:idx val="1"/>
          <c:order val="1"/>
          <c:tx>
            <c:strRef>
              <c:f>'SZKOŁA wg klas'!$A$14</c:f>
              <c:strCache>
                <c:ptCount val="1"/>
                <c:pt idx="0">
                  <c:v>dopuszczający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klas'!$B$14:$E$14</c:f>
              <c:numCache>
                <c:formatCode>General</c:formatCode>
                <c:ptCount val="4"/>
                <c:pt idx="0">
                  <c:v>486</c:v>
                </c:pt>
                <c:pt idx="1">
                  <c:v>652</c:v>
                </c:pt>
                <c:pt idx="2">
                  <c:v>615</c:v>
                </c:pt>
                <c:pt idx="3">
                  <c:v>196</c:v>
                </c:pt>
              </c:numCache>
            </c:numRef>
          </c:val>
        </c:ser>
        <c:ser>
          <c:idx val="2"/>
          <c:order val="2"/>
          <c:tx>
            <c:strRef>
              <c:f>'SZKOŁA wg klas'!$A$15</c:f>
              <c:strCache>
                <c:ptCount val="1"/>
                <c:pt idx="0">
                  <c:v>dostateczny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klas'!$B$15:$E$15</c:f>
              <c:numCache>
                <c:formatCode>General</c:formatCode>
                <c:ptCount val="4"/>
                <c:pt idx="0">
                  <c:v>608</c:v>
                </c:pt>
                <c:pt idx="1">
                  <c:v>678</c:v>
                </c:pt>
                <c:pt idx="2">
                  <c:v>682</c:v>
                </c:pt>
                <c:pt idx="3">
                  <c:v>273</c:v>
                </c:pt>
              </c:numCache>
            </c:numRef>
          </c:val>
        </c:ser>
        <c:ser>
          <c:idx val="3"/>
          <c:order val="3"/>
          <c:tx>
            <c:strRef>
              <c:f>'SZKOŁA wg klas'!$A$16</c:f>
              <c:strCache>
                <c:ptCount val="1"/>
                <c:pt idx="0">
                  <c:v>dobry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klas'!$B$16:$E$16</c:f>
              <c:numCache>
                <c:formatCode>General</c:formatCode>
                <c:ptCount val="4"/>
                <c:pt idx="0">
                  <c:v>604</c:v>
                </c:pt>
                <c:pt idx="1">
                  <c:v>499</c:v>
                </c:pt>
                <c:pt idx="2">
                  <c:v>460</c:v>
                </c:pt>
                <c:pt idx="3">
                  <c:v>183</c:v>
                </c:pt>
              </c:numCache>
            </c:numRef>
          </c:val>
        </c:ser>
        <c:ser>
          <c:idx val="4"/>
          <c:order val="4"/>
          <c:tx>
            <c:strRef>
              <c:f>'SZKOŁA wg klas'!$A$17</c:f>
              <c:strCache>
                <c:ptCount val="1"/>
                <c:pt idx="0">
                  <c:v>bardzo dobry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klas'!$B$17:$E$17</c:f>
              <c:numCache>
                <c:formatCode>General</c:formatCode>
                <c:ptCount val="4"/>
                <c:pt idx="0">
                  <c:v>352</c:v>
                </c:pt>
                <c:pt idx="1">
                  <c:v>227</c:v>
                </c:pt>
                <c:pt idx="2">
                  <c:v>240</c:v>
                </c:pt>
                <c:pt idx="3">
                  <c:v>141</c:v>
                </c:pt>
              </c:numCache>
            </c:numRef>
          </c:val>
        </c:ser>
        <c:ser>
          <c:idx val="5"/>
          <c:order val="5"/>
          <c:tx>
            <c:strRef>
              <c:f>'SZKOŁA wg klas'!$A$18</c:f>
              <c:strCache>
                <c:ptCount val="1"/>
                <c:pt idx="0">
                  <c:v>celujący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0"/>
              <c:layout>
                <c:manualLayout>
                  <c:x val="2.736535518022402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klas'!$B$18:$E$18</c:f>
              <c:numCache>
                <c:formatCode>General</c:formatCode>
                <c:ptCount val="4"/>
                <c:pt idx="0">
                  <c:v>11</c:v>
                </c:pt>
                <c:pt idx="1">
                  <c:v>31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90348288"/>
        <c:axId val="190374656"/>
        <c:axId val="0"/>
      </c:bar3DChart>
      <c:catAx>
        <c:axId val="190348288"/>
        <c:scaling>
          <c:orientation val="minMax"/>
        </c:scaling>
        <c:delete val="0"/>
        <c:axPos val="b"/>
        <c:majorTickMark val="out"/>
        <c:minorTickMark val="none"/>
        <c:tickLblPos val="nextTo"/>
        <c:crossAx val="190374656"/>
        <c:crosses val="autoZero"/>
        <c:auto val="1"/>
        <c:lblAlgn val="ctr"/>
        <c:lblOffset val="100"/>
        <c:noMultiLvlLbl val="0"/>
      </c:catAx>
      <c:valAx>
        <c:axId val="190374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03482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0227062418543605E-2"/>
          <c:y val="0.94955895648342048"/>
          <c:w val="0.90912374947599117"/>
          <c:h val="3.787419762668024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452664992352243E-2"/>
          <c:y val="2.162552976182034E-2"/>
          <c:w val="0.93586465741753577"/>
          <c:h val="0.858423266542141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'szkoła wg typów szkół'!$J$14</c:f>
              <c:strCache>
                <c:ptCount val="1"/>
                <c:pt idx="0">
                  <c:v>niedostateczny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szkół'!$K$13:$M$13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szkół'!$K$14:$M$14</c:f>
              <c:numCache>
                <c:formatCode>0</c:formatCode>
                <c:ptCount val="3"/>
                <c:pt idx="0">
                  <c:v>6.333333333333333</c:v>
                </c:pt>
                <c:pt idx="1">
                  <c:v>10.833333333333334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'szkoła wg typów szkół'!$J$15</c:f>
              <c:strCache>
                <c:ptCount val="1"/>
                <c:pt idx="0">
                  <c:v>dopuszczający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szkół'!$K$13:$M$13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szkół'!$K$15:$M$15</c:f>
              <c:numCache>
                <c:formatCode>0</c:formatCode>
                <c:ptCount val="3"/>
                <c:pt idx="0">
                  <c:v>79.666666666666671</c:v>
                </c:pt>
                <c:pt idx="1">
                  <c:v>127</c:v>
                </c:pt>
                <c:pt idx="2">
                  <c:v>93</c:v>
                </c:pt>
              </c:numCache>
            </c:numRef>
          </c:val>
        </c:ser>
        <c:ser>
          <c:idx val="2"/>
          <c:order val="2"/>
          <c:tx>
            <c:strRef>
              <c:f>'szkoła wg typów szkół'!$J$16</c:f>
              <c:strCache>
                <c:ptCount val="1"/>
                <c:pt idx="0">
                  <c:v>dostateczny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szkół'!$K$13:$M$13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szkół'!$K$16:$M$16</c:f>
              <c:numCache>
                <c:formatCode>0</c:formatCode>
                <c:ptCount val="3"/>
                <c:pt idx="0">
                  <c:v>108.33333333333333</c:v>
                </c:pt>
                <c:pt idx="1">
                  <c:v>137.66666666666666</c:v>
                </c:pt>
                <c:pt idx="2">
                  <c:v>132</c:v>
                </c:pt>
              </c:numCache>
            </c:numRef>
          </c:val>
        </c:ser>
        <c:ser>
          <c:idx val="3"/>
          <c:order val="3"/>
          <c:tx>
            <c:strRef>
              <c:f>'szkoła wg typów szkół'!$J$17</c:f>
              <c:strCache>
                <c:ptCount val="1"/>
                <c:pt idx="0">
                  <c:v>dobry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szkół'!$K$13:$M$13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szkół'!$K$17:$M$17</c:f>
              <c:numCache>
                <c:formatCode>0</c:formatCode>
                <c:ptCount val="3"/>
                <c:pt idx="0">
                  <c:v>91.666666666666671</c:v>
                </c:pt>
                <c:pt idx="1">
                  <c:v>104.16666666666667</c:v>
                </c:pt>
                <c:pt idx="2">
                  <c:v>110.5</c:v>
                </c:pt>
              </c:numCache>
            </c:numRef>
          </c:val>
        </c:ser>
        <c:ser>
          <c:idx val="4"/>
          <c:order val="4"/>
          <c:tx>
            <c:strRef>
              <c:f>'szkoła wg typów szkół'!$J$18</c:f>
              <c:strCache>
                <c:ptCount val="1"/>
                <c:pt idx="0">
                  <c:v>bardzo dobry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szkół'!$K$13:$M$13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szkół'!$K$18:$M$18</c:f>
              <c:numCache>
                <c:formatCode>0</c:formatCode>
                <c:ptCount val="3"/>
                <c:pt idx="0">
                  <c:v>60.666666666666664</c:v>
                </c:pt>
                <c:pt idx="1">
                  <c:v>55</c:v>
                </c:pt>
                <c:pt idx="2">
                  <c:v>59</c:v>
                </c:pt>
              </c:numCache>
            </c:numRef>
          </c:val>
        </c:ser>
        <c:ser>
          <c:idx val="5"/>
          <c:order val="5"/>
          <c:tx>
            <c:strRef>
              <c:f>'szkoła wg typów szkół'!$J$19</c:f>
              <c:strCache>
                <c:ptCount val="1"/>
                <c:pt idx="0">
                  <c:v>celujący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szkół'!$K$13:$M$13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szkół'!$K$19:$M$19</c:f>
              <c:numCache>
                <c:formatCode>0</c:formatCode>
                <c:ptCount val="3"/>
                <c:pt idx="0">
                  <c:v>4</c:v>
                </c:pt>
                <c:pt idx="1">
                  <c:v>1.75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90427136"/>
        <c:axId val="190428672"/>
        <c:axId val="0"/>
      </c:bar3DChart>
      <c:catAx>
        <c:axId val="190427136"/>
        <c:scaling>
          <c:orientation val="minMax"/>
        </c:scaling>
        <c:delete val="0"/>
        <c:axPos val="b"/>
        <c:majorTickMark val="out"/>
        <c:minorTickMark val="none"/>
        <c:tickLblPos val="nextTo"/>
        <c:crossAx val="190428672"/>
        <c:crosses val="autoZero"/>
        <c:auto val="1"/>
        <c:lblAlgn val="ctr"/>
        <c:lblOffset val="100"/>
        <c:noMultiLvlLbl val="0"/>
      </c:catAx>
      <c:valAx>
        <c:axId val="19042867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904271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8858794659532405E-2"/>
          <c:y val="0.94955895648342048"/>
          <c:w val="0.90228241068093518"/>
          <c:h val="3.787419762668024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'SZKOŁA wg klas'!$J$13</c:f>
              <c:strCache>
                <c:ptCount val="1"/>
                <c:pt idx="0">
                  <c:v>niedostateczny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klas'!$K$12:$N$12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klas'!$K$13:$N$13</c:f>
              <c:numCache>
                <c:formatCode>0</c:formatCode>
                <c:ptCount val="4"/>
                <c:pt idx="0">
                  <c:v>12.4</c:v>
                </c:pt>
                <c:pt idx="1">
                  <c:v>10.199999999999999</c:v>
                </c:pt>
                <c:pt idx="2">
                  <c:v>8.8000000000000007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'SZKOŁA wg klas'!$J$14</c:f>
              <c:strCache>
                <c:ptCount val="1"/>
                <c:pt idx="0">
                  <c:v>dopuszczający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klas'!$K$12:$N$12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klas'!$K$14:$N$14</c:f>
              <c:numCache>
                <c:formatCode>0</c:formatCode>
                <c:ptCount val="4"/>
                <c:pt idx="0">
                  <c:v>97.2</c:v>
                </c:pt>
                <c:pt idx="1">
                  <c:v>130.4</c:v>
                </c:pt>
                <c:pt idx="2">
                  <c:v>123</c:v>
                </c:pt>
                <c:pt idx="3">
                  <c:v>98</c:v>
                </c:pt>
              </c:numCache>
            </c:numRef>
          </c:val>
        </c:ser>
        <c:ser>
          <c:idx val="2"/>
          <c:order val="2"/>
          <c:tx>
            <c:strRef>
              <c:f>'SZKOŁA wg klas'!$J$15</c:f>
              <c:strCache>
                <c:ptCount val="1"/>
                <c:pt idx="0">
                  <c:v>dostateczny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klas'!$K$12:$N$12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klas'!$K$15:$N$15</c:f>
              <c:numCache>
                <c:formatCode>0</c:formatCode>
                <c:ptCount val="4"/>
                <c:pt idx="0">
                  <c:v>121.6</c:v>
                </c:pt>
                <c:pt idx="1">
                  <c:v>135.6</c:v>
                </c:pt>
                <c:pt idx="2">
                  <c:v>136.4</c:v>
                </c:pt>
                <c:pt idx="3">
                  <c:v>136.5</c:v>
                </c:pt>
              </c:numCache>
            </c:numRef>
          </c:val>
        </c:ser>
        <c:ser>
          <c:idx val="3"/>
          <c:order val="3"/>
          <c:tx>
            <c:strRef>
              <c:f>'SZKOŁA wg klas'!$J$16</c:f>
              <c:strCache>
                <c:ptCount val="1"/>
                <c:pt idx="0">
                  <c:v>dobry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klas'!$K$12:$N$12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klas'!$K$16:$N$16</c:f>
              <c:numCache>
                <c:formatCode>0</c:formatCode>
                <c:ptCount val="4"/>
                <c:pt idx="0">
                  <c:v>120.8</c:v>
                </c:pt>
                <c:pt idx="1">
                  <c:v>99.8</c:v>
                </c:pt>
                <c:pt idx="2">
                  <c:v>92</c:v>
                </c:pt>
                <c:pt idx="3">
                  <c:v>91.5</c:v>
                </c:pt>
              </c:numCache>
            </c:numRef>
          </c:val>
        </c:ser>
        <c:ser>
          <c:idx val="4"/>
          <c:order val="4"/>
          <c:tx>
            <c:strRef>
              <c:f>'SZKOŁA wg klas'!$J$17</c:f>
              <c:strCache>
                <c:ptCount val="1"/>
                <c:pt idx="0">
                  <c:v>bardzo dobry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klas'!$K$12:$N$12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klas'!$K$17:$N$17</c:f>
              <c:numCache>
                <c:formatCode>0</c:formatCode>
                <c:ptCount val="4"/>
                <c:pt idx="0">
                  <c:v>70.400000000000006</c:v>
                </c:pt>
                <c:pt idx="1">
                  <c:v>45.4</c:v>
                </c:pt>
                <c:pt idx="2">
                  <c:v>48</c:v>
                </c:pt>
                <c:pt idx="3">
                  <c:v>70.5</c:v>
                </c:pt>
              </c:numCache>
            </c:numRef>
          </c:val>
        </c:ser>
        <c:ser>
          <c:idx val="5"/>
          <c:order val="5"/>
          <c:tx>
            <c:strRef>
              <c:f>'SZKOŁA wg klas'!$J$18</c:f>
              <c:strCache>
                <c:ptCount val="1"/>
                <c:pt idx="0">
                  <c:v>celujący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klas'!$K$12:$N$12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klas'!$K$18:$N$18</c:f>
              <c:numCache>
                <c:formatCode>0</c:formatCode>
                <c:ptCount val="4"/>
                <c:pt idx="0">
                  <c:v>2.2000000000000002</c:v>
                </c:pt>
                <c:pt idx="1">
                  <c:v>6.2</c:v>
                </c:pt>
                <c:pt idx="2">
                  <c:v>1.4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90501632"/>
        <c:axId val="190503168"/>
        <c:axId val="0"/>
      </c:bar3DChart>
      <c:catAx>
        <c:axId val="190501632"/>
        <c:scaling>
          <c:orientation val="minMax"/>
        </c:scaling>
        <c:delete val="0"/>
        <c:axPos val="b"/>
        <c:majorTickMark val="out"/>
        <c:minorTickMark val="none"/>
        <c:tickLblPos val="nextTo"/>
        <c:crossAx val="190503168"/>
        <c:crosses val="autoZero"/>
        <c:auto val="1"/>
        <c:lblAlgn val="ctr"/>
        <c:lblOffset val="100"/>
        <c:noMultiLvlLbl val="0"/>
      </c:catAx>
      <c:valAx>
        <c:axId val="19050316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905016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0"/>
      <c:rAngAx val="0"/>
      <c:perspective val="30"/>
    </c:view3D>
    <c:floor>
      <c:thickness val="0"/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>
        <c:manualLayout>
          <c:layoutTarget val="inner"/>
          <c:xMode val="edge"/>
          <c:yMode val="edge"/>
          <c:x val="7.2215987206804194E-2"/>
          <c:y val="2.5849034294294016E-2"/>
          <c:w val="0.91499167888501043"/>
          <c:h val="0.81114820522542597"/>
        </c:manualLayout>
      </c:layout>
      <c:bar3DChart>
        <c:barDir val="col"/>
        <c:grouping val="clustered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C66FF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33CC33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5"/>
              <c:layout>
                <c:manualLayout>
                  <c:x val="-1.7711364239449443E-2"/>
                  <c:y val="-2.7203263289934287E-2"/>
                </c:manualLayout>
              </c:layout>
              <c:numFmt formatCode="#,##0" sourceLinked="0"/>
              <c:spPr>
                <a:solidFill>
                  <a:schemeClr val="bg1"/>
                </a:solidFill>
                <a:ln>
                  <a:solidFill>
                    <a:sysClr val="windowText" lastClr="000000"/>
                  </a:solidFill>
                </a:ln>
              </c:spPr>
              <c:txPr>
                <a:bodyPr/>
                <a:lstStyle/>
                <a:p>
                  <a:pPr>
                    <a:defRPr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</c:dLbl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</c:dLbls>
          <c:cat>
            <c:strRef>
              <c:f>'szkoła wg typów szkół'!$A$14:$A$19</c:f>
              <c:strCache>
                <c:ptCount val="6"/>
                <c:pt idx="0">
                  <c:v>niedostateczny</c:v>
                </c:pt>
                <c:pt idx="1">
                  <c:v>dopuszczający</c:v>
                </c:pt>
                <c:pt idx="2">
                  <c:v>dostateczny</c:v>
                </c:pt>
                <c:pt idx="3">
                  <c:v>dobry</c:v>
                </c:pt>
                <c:pt idx="4">
                  <c:v>bardzo dobry</c:v>
                </c:pt>
                <c:pt idx="5">
                  <c:v>celujący</c:v>
                </c:pt>
              </c:strCache>
            </c:strRef>
          </c:cat>
          <c:val>
            <c:numRef>
              <c:f>'szkoła wg typów szkół'!$F$14:$F$19</c:f>
              <c:numCache>
                <c:formatCode>0.00</c:formatCode>
                <c:ptCount val="6"/>
                <c:pt idx="0">
                  <c:v>9.7058823529411757</c:v>
                </c:pt>
                <c:pt idx="1">
                  <c:v>114.64705882352941</c:v>
                </c:pt>
                <c:pt idx="2">
                  <c:v>131.8235294117647</c:v>
                </c:pt>
                <c:pt idx="3">
                  <c:v>102.70588235294117</c:v>
                </c:pt>
                <c:pt idx="4">
                  <c:v>56.470588235294116</c:v>
                </c:pt>
                <c:pt idx="5">
                  <c:v>2.8823529411764706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90691584"/>
        <c:axId val="190693376"/>
        <c:axId val="0"/>
      </c:bar3DChart>
      <c:catAx>
        <c:axId val="190691584"/>
        <c:scaling>
          <c:orientation val="minMax"/>
        </c:scaling>
        <c:delete val="0"/>
        <c:axPos val="b"/>
        <c:majorTickMark val="out"/>
        <c:minorTickMark val="none"/>
        <c:tickLblPos val="nextTo"/>
        <c:crossAx val="190693376"/>
        <c:crosses val="autoZero"/>
        <c:auto val="1"/>
        <c:lblAlgn val="ctr"/>
        <c:lblOffset val="100"/>
        <c:noMultiLvlLbl val="0"/>
      </c:catAx>
      <c:valAx>
        <c:axId val="19069337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906915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10"/>
      <c:rAngAx val="0"/>
      <c:perspective val="20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079982677971001E-2"/>
          <c:y val="1.9220301481274835E-2"/>
          <c:w val="0.96892001732202904"/>
          <c:h val="0.8979282600145254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'szkoła wg typów szkół'!$A$14</c:f>
              <c:strCache>
                <c:ptCount val="1"/>
                <c:pt idx="0">
                  <c:v>niedostateczny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</c:dLbls>
          <c:val>
            <c:numRef>
              <c:f>'szkoła wg typów szkół'!$G$14</c:f>
              <c:numCache>
                <c:formatCode>0.00</c:formatCode>
                <c:ptCount val="1"/>
                <c:pt idx="0">
                  <c:v>0.3707865168539326</c:v>
                </c:pt>
              </c:numCache>
            </c:numRef>
          </c:val>
        </c:ser>
        <c:ser>
          <c:idx val="1"/>
          <c:order val="1"/>
          <c:tx>
            <c:strRef>
              <c:f>'szkoła wg typów szkół'!$A$15</c:f>
              <c:strCache>
                <c:ptCount val="1"/>
                <c:pt idx="0">
                  <c:v>dopuszczający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'szkoła wg typów szkół'!$G$15</c:f>
              <c:numCache>
                <c:formatCode>0.00</c:formatCode>
                <c:ptCount val="1"/>
                <c:pt idx="0">
                  <c:v>4.3797752808988761</c:v>
                </c:pt>
              </c:numCache>
            </c:numRef>
          </c:val>
        </c:ser>
        <c:ser>
          <c:idx val="2"/>
          <c:order val="2"/>
          <c:tx>
            <c:strRef>
              <c:f>'szkoła wg typów szkół'!$A$16</c:f>
              <c:strCache>
                <c:ptCount val="1"/>
                <c:pt idx="0">
                  <c:v>dostateczny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'szkoła wg typów szkół'!$G$16</c:f>
              <c:numCache>
                <c:formatCode>0.00</c:formatCode>
                <c:ptCount val="1"/>
                <c:pt idx="0">
                  <c:v>5.035955056179775</c:v>
                </c:pt>
              </c:numCache>
            </c:numRef>
          </c:val>
        </c:ser>
        <c:ser>
          <c:idx val="3"/>
          <c:order val="3"/>
          <c:tx>
            <c:strRef>
              <c:f>'szkoła wg typów szkół'!$A$17</c:f>
              <c:strCache>
                <c:ptCount val="1"/>
                <c:pt idx="0">
                  <c:v>dobry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'szkoła wg typów szkół'!$G$17</c:f>
              <c:numCache>
                <c:formatCode>0.00</c:formatCode>
                <c:ptCount val="1"/>
                <c:pt idx="0">
                  <c:v>3.9235955056179774</c:v>
                </c:pt>
              </c:numCache>
            </c:numRef>
          </c:val>
        </c:ser>
        <c:ser>
          <c:idx val="4"/>
          <c:order val="4"/>
          <c:tx>
            <c:strRef>
              <c:f>'szkoła wg typów szkół'!$A$18</c:f>
              <c:strCache>
                <c:ptCount val="1"/>
                <c:pt idx="0">
                  <c:v>bardzo dobry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'szkoła wg typów szkół'!$G$18</c:f>
              <c:numCache>
                <c:formatCode>0.00</c:formatCode>
                <c:ptCount val="1"/>
                <c:pt idx="0">
                  <c:v>2.1573033707865168</c:v>
                </c:pt>
              </c:numCache>
            </c:numRef>
          </c:val>
        </c:ser>
        <c:ser>
          <c:idx val="5"/>
          <c:order val="5"/>
          <c:tx>
            <c:strRef>
              <c:f>'szkoła wg typów szkół'!$A$19</c:f>
              <c:strCache>
                <c:ptCount val="1"/>
                <c:pt idx="0">
                  <c:v>celujący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0"/>
              <c:layout>
                <c:manualLayout>
                  <c:x val="1.6952717824347818E-2"/>
                  <c:y val="8.54235621389992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>
                  <a:defRPr sz="14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'szkoła wg typów szkół'!$G$19</c:f>
              <c:numCache>
                <c:formatCode>0.00</c:formatCode>
                <c:ptCount val="1"/>
                <c:pt idx="0">
                  <c:v>0.1101123595505618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191011456"/>
        <c:axId val="191029632"/>
        <c:axId val="0"/>
      </c:bar3DChart>
      <c:catAx>
        <c:axId val="191011456"/>
        <c:scaling>
          <c:orientation val="minMax"/>
        </c:scaling>
        <c:delete val="1"/>
        <c:axPos val="l"/>
        <c:majorTickMark val="out"/>
        <c:minorTickMark val="none"/>
        <c:tickLblPos val="nextTo"/>
        <c:crossAx val="191029632"/>
        <c:crosses val="autoZero"/>
        <c:auto val="1"/>
        <c:lblAlgn val="ctr"/>
        <c:lblOffset val="100"/>
        <c:noMultiLvlLbl val="0"/>
      </c:catAx>
      <c:valAx>
        <c:axId val="191029632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910114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9.7571820320801694E-2"/>
          <c:y val="0.77392267616640031"/>
          <c:w val="0.76107168333241937"/>
          <c:h val="0.13975395659911313"/>
        </c:manualLayout>
      </c:layout>
      <c:overlay val="0"/>
      <c:txPr>
        <a:bodyPr/>
        <a:lstStyle/>
        <a:p>
          <a:pPr>
            <a:defRPr sz="14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'szkoła wg typów szkół'!$A$30</c:f>
              <c:strCache>
                <c:ptCount val="1"/>
                <c:pt idx="0">
                  <c:v>wzorowe</c:v>
                </c:pt>
              </c:strCache>
            </c:strRef>
          </c:tx>
          <c:spPr>
            <a:solidFill>
              <a:srgbClr val="FFFF0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szkół'!$B$30:$D$30</c:f>
              <c:numCache>
                <c:formatCode>0</c:formatCode>
                <c:ptCount val="3"/>
                <c:pt idx="0">
                  <c:v>18</c:v>
                </c:pt>
                <c:pt idx="1">
                  <c:v>70</c:v>
                </c:pt>
                <c:pt idx="2" formatCode="General">
                  <c:v>25</c:v>
                </c:pt>
              </c:numCache>
            </c:numRef>
          </c:val>
        </c:ser>
        <c:ser>
          <c:idx val="1"/>
          <c:order val="1"/>
          <c:tx>
            <c:strRef>
              <c:f>'szkoła wg typów szkół'!$A$31</c:f>
              <c:strCache>
                <c:ptCount val="1"/>
                <c:pt idx="0">
                  <c:v>bardzo dobre</c:v>
                </c:pt>
              </c:strCache>
            </c:strRef>
          </c:tx>
          <c:spPr>
            <a:solidFill>
              <a:srgbClr val="33CC33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szkół'!$B$31:$D$31</c:f>
              <c:numCache>
                <c:formatCode>0</c:formatCode>
                <c:ptCount val="3"/>
                <c:pt idx="0">
                  <c:v>15</c:v>
                </c:pt>
                <c:pt idx="1">
                  <c:v>93</c:v>
                </c:pt>
                <c:pt idx="2" formatCode="General">
                  <c:v>19</c:v>
                </c:pt>
              </c:numCache>
            </c:numRef>
          </c:val>
        </c:ser>
        <c:ser>
          <c:idx val="2"/>
          <c:order val="2"/>
          <c:tx>
            <c:strRef>
              <c:f>'szkoła wg typów szkół'!$A$32</c:f>
              <c:strCache>
                <c:ptCount val="1"/>
                <c:pt idx="0">
                  <c:v>dobre</c:v>
                </c:pt>
              </c:strCache>
            </c:strRef>
          </c:tx>
          <c:spPr>
            <a:solidFill>
              <a:srgbClr val="FF505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szkół'!$B$32:$D$32</c:f>
              <c:numCache>
                <c:formatCode>0</c:formatCode>
                <c:ptCount val="3"/>
                <c:pt idx="0">
                  <c:v>13</c:v>
                </c:pt>
                <c:pt idx="1">
                  <c:v>55</c:v>
                </c:pt>
                <c:pt idx="2" formatCode="General">
                  <c:v>7</c:v>
                </c:pt>
              </c:numCache>
            </c:numRef>
          </c:val>
        </c:ser>
        <c:ser>
          <c:idx val="3"/>
          <c:order val="3"/>
          <c:tx>
            <c:strRef>
              <c:f>'szkoła wg typów szkół'!$A$33</c:f>
              <c:strCache>
                <c:ptCount val="1"/>
                <c:pt idx="0">
                  <c:v>poprawne</c:v>
                </c:pt>
              </c:strCache>
            </c:strRef>
          </c:tx>
          <c:spPr>
            <a:solidFill>
              <a:srgbClr val="00FFFF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 algn="ctr">
                  <a:defRPr lang="pl-PL"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szkół'!$B$33:$D$33</c:f>
              <c:numCache>
                <c:formatCode>0</c:formatCode>
                <c:ptCount val="3"/>
                <c:pt idx="0">
                  <c:v>13</c:v>
                </c:pt>
                <c:pt idx="1">
                  <c:v>28</c:v>
                </c:pt>
                <c:pt idx="2" formatCode="General">
                  <c:v>3</c:v>
                </c:pt>
              </c:numCache>
            </c:numRef>
          </c:val>
        </c:ser>
        <c:ser>
          <c:idx val="4"/>
          <c:order val="4"/>
          <c:tx>
            <c:strRef>
              <c:f>'szkoła wg typów szkół'!$A$34</c:f>
              <c:strCache>
                <c:ptCount val="1"/>
                <c:pt idx="0">
                  <c:v>nieodpowiednie</c:v>
                </c:pt>
              </c:strCache>
            </c:strRef>
          </c:tx>
          <c:spPr>
            <a:solidFill>
              <a:srgbClr val="CC66FF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szkół'!$B$34:$D$34</c:f>
              <c:numCache>
                <c:formatCode>0</c:formatCode>
                <c:ptCount val="3"/>
                <c:pt idx="0">
                  <c:v>10</c:v>
                </c:pt>
                <c:pt idx="1">
                  <c:v>24</c:v>
                </c:pt>
                <c:pt idx="2" formatCode="General">
                  <c:v>2</c:v>
                </c:pt>
              </c:numCache>
            </c:numRef>
          </c:val>
        </c:ser>
        <c:ser>
          <c:idx val="5"/>
          <c:order val="5"/>
          <c:tx>
            <c:strRef>
              <c:f>'szkoła wg typów szkół'!$A$35</c:f>
              <c:strCache>
                <c:ptCount val="1"/>
                <c:pt idx="0">
                  <c:v>naganne</c:v>
                </c:pt>
              </c:strCache>
            </c:strRef>
          </c:tx>
          <c:spPr>
            <a:solidFill>
              <a:srgbClr val="FF990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szkół'!$B$2:$D$2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szkół'!$B$35:$D$35</c:f>
              <c:numCache>
                <c:formatCode>0</c:formatCode>
                <c:ptCount val="3"/>
                <c:pt idx="0">
                  <c:v>12</c:v>
                </c:pt>
                <c:pt idx="1">
                  <c:v>36</c:v>
                </c:pt>
                <c:pt idx="2" formatCode="General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774656"/>
        <c:axId val="190784640"/>
        <c:axId val="0"/>
      </c:bar3DChart>
      <c:catAx>
        <c:axId val="190774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0784640"/>
        <c:crosses val="autoZero"/>
        <c:auto val="1"/>
        <c:lblAlgn val="ctr"/>
        <c:lblOffset val="100"/>
        <c:noMultiLvlLbl val="0"/>
      </c:catAx>
      <c:valAx>
        <c:axId val="19078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0" sourceLinked="1"/>
        <c:majorTickMark val="out"/>
        <c:minorTickMark val="none"/>
        <c:tickLblPos val="nextTo"/>
        <c:crossAx val="190774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'SZKOŁA wg klas'!$A$27</c:f>
              <c:strCache>
                <c:ptCount val="1"/>
                <c:pt idx="0">
                  <c:v>wzorowe</c:v>
                </c:pt>
              </c:strCache>
            </c:strRef>
          </c:tx>
          <c:spPr>
            <a:solidFill>
              <a:srgbClr val="FFFF0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klas'!$B$27:$E$27</c:f>
              <c:numCache>
                <c:formatCode>General</c:formatCode>
                <c:ptCount val="4"/>
                <c:pt idx="0">
                  <c:v>32</c:v>
                </c:pt>
                <c:pt idx="1">
                  <c:v>37</c:v>
                </c:pt>
                <c:pt idx="2">
                  <c:v>23</c:v>
                </c:pt>
                <c:pt idx="3">
                  <c:v>21</c:v>
                </c:pt>
              </c:numCache>
            </c:numRef>
          </c:val>
        </c:ser>
        <c:ser>
          <c:idx val="1"/>
          <c:order val="1"/>
          <c:tx>
            <c:strRef>
              <c:f>'SZKOŁA wg klas'!$A$28</c:f>
              <c:strCache>
                <c:ptCount val="1"/>
                <c:pt idx="0">
                  <c:v>bardzo dobre</c:v>
                </c:pt>
              </c:strCache>
            </c:strRef>
          </c:tx>
          <c:spPr>
            <a:solidFill>
              <a:srgbClr val="33CC33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klas'!$B$28:$E$28</c:f>
              <c:numCache>
                <c:formatCode>General</c:formatCode>
                <c:ptCount val="4"/>
                <c:pt idx="0">
                  <c:v>29</c:v>
                </c:pt>
                <c:pt idx="1">
                  <c:v>55</c:v>
                </c:pt>
                <c:pt idx="2">
                  <c:v>24</c:v>
                </c:pt>
                <c:pt idx="3">
                  <c:v>19</c:v>
                </c:pt>
              </c:numCache>
            </c:numRef>
          </c:val>
        </c:ser>
        <c:ser>
          <c:idx val="2"/>
          <c:order val="2"/>
          <c:tx>
            <c:strRef>
              <c:f>'SZKOŁA wg klas'!$A$29</c:f>
              <c:strCache>
                <c:ptCount val="1"/>
                <c:pt idx="0">
                  <c:v>dobre</c:v>
                </c:pt>
              </c:strCache>
            </c:strRef>
          </c:tx>
          <c:spPr>
            <a:solidFill>
              <a:srgbClr val="FF505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klas'!$B$29:$E$29</c:f>
              <c:numCache>
                <c:formatCode>General</c:formatCode>
                <c:ptCount val="4"/>
                <c:pt idx="0">
                  <c:v>23</c:v>
                </c:pt>
                <c:pt idx="1">
                  <c:v>19</c:v>
                </c:pt>
                <c:pt idx="2">
                  <c:v>26</c:v>
                </c:pt>
                <c:pt idx="3">
                  <c:v>7</c:v>
                </c:pt>
              </c:numCache>
            </c:numRef>
          </c:val>
        </c:ser>
        <c:ser>
          <c:idx val="3"/>
          <c:order val="3"/>
          <c:tx>
            <c:strRef>
              <c:f>'SZKOŁA wg klas'!$A$30</c:f>
              <c:strCache>
                <c:ptCount val="1"/>
                <c:pt idx="0">
                  <c:v>poprawne</c:v>
                </c:pt>
              </c:strCache>
            </c:strRef>
          </c:tx>
          <c:spPr>
            <a:solidFill>
              <a:srgbClr val="00FFFF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txPr>
              <a:bodyPr/>
              <a:lstStyle/>
              <a:p>
                <a:pPr algn="ctr">
                  <a:defRPr lang="pl-PL"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klas'!$B$30:$E$30</c:f>
              <c:numCache>
                <c:formatCode>General</c:formatCode>
                <c:ptCount val="4"/>
                <c:pt idx="0">
                  <c:v>9</c:v>
                </c:pt>
                <c:pt idx="1">
                  <c:v>11</c:v>
                </c:pt>
                <c:pt idx="2">
                  <c:v>17</c:v>
                </c:pt>
                <c:pt idx="3">
                  <c:v>7</c:v>
                </c:pt>
              </c:numCache>
            </c:numRef>
          </c:val>
        </c:ser>
        <c:ser>
          <c:idx val="4"/>
          <c:order val="4"/>
          <c:tx>
            <c:strRef>
              <c:f>'SZKOŁA wg klas'!$A$31</c:f>
              <c:strCache>
                <c:ptCount val="1"/>
                <c:pt idx="0">
                  <c:v>nieodpowiednie</c:v>
                </c:pt>
              </c:strCache>
            </c:strRef>
          </c:tx>
          <c:spPr>
            <a:solidFill>
              <a:srgbClr val="CC66FF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klas'!$B$31:$E$31</c:f>
              <c:numCache>
                <c:formatCode>General</c:formatCode>
                <c:ptCount val="4"/>
                <c:pt idx="0">
                  <c:v>12</c:v>
                </c:pt>
                <c:pt idx="1">
                  <c:v>9</c:v>
                </c:pt>
                <c:pt idx="2">
                  <c:v>15</c:v>
                </c:pt>
                <c:pt idx="3">
                  <c:v>0</c:v>
                </c:pt>
              </c:numCache>
            </c:numRef>
          </c:val>
        </c:ser>
        <c:ser>
          <c:idx val="5"/>
          <c:order val="5"/>
          <c:tx>
            <c:strRef>
              <c:f>'SZKOŁA wg klas'!$A$32</c:f>
              <c:strCache>
                <c:ptCount val="1"/>
                <c:pt idx="0">
                  <c:v>naganne</c:v>
                </c:pt>
              </c:strCache>
            </c:strRef>
          </c:tx>
          <c:spPr>
            <a:solidFill>
              <a:srgbClr val="FF9900"/>
            </a:solidFill>
            <a:ln w="3175"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klas'!$B$2:$E$2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klas'!$B$32:$E$32</c:f>
              <c:numCache>
                <c:formatCode>General</c:formatCode>
                <c:ptCount val="4"/>
                <c:pt idx="0">
                  <c:v>8</c:v>
                </c:pt>
                <c:pt idx="1">
                  <c:v>7</c:v>
                </c:pt>
                <c:pt idx="2">
                  <c:v>35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849408"/>
        <c:axId val="190850944"/>
        <c:axId val="0"/>
      </c:bar3DChart>
      <c:catAx>
        <c:axId val="19084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0850944"/>
        <c:crosses val="autoZero"/>
        <c:auto val="1"/>
        <c:lblAlgn val="ctr"/>
        <c:lblOffset val="100"/>
        <c:noMultiLvlLbl val="0"/>
      </c:catAx>
      <c:valAx>
        <c:axId val="19085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90849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9000">
              <a:srgbClr val="000082"/>
            </a:gs>
            <a:gs pos="78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percentStacked"/>
        <c:varyColors val="0"/>
        <c:ser>
          <c:idx val="5"/>
          <c:order val="0"/>
          <c:tx>
            <c:strRef>
              <c:f>'szkoła wg typów szkół'!$J$35</c:f>
              <c:strCache>
                <c:ptCount val="1"/>
                <c:pt idx="0">
                  <c:v>naganne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szkół'!$B$29:$D$29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szkół'!$K$35:$M$35</c:f>
              <c:numCache>
                <c:formatCode>0</c:formatCode>
                <c:ptCount val="3"/>
                <c:pt idx="0">
                  <c:v>4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ser>
          <c:idx val="4"/>
          <c:order val="1"/>
          <c:tx>
            <c:strRef>
              <c:f>'szkoła wg typów szkół'!$J$34</c:f>
              <c:strCache>
                <c:ptCount val="1"/>
                <c:pt idx="0">
                  <c:v>nieodpowiednie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szkół'!$B$29:$D$29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szkół'!$K$34:$M$34</c:f>
              <c:numCache>
                <c:formatCode>0</c:formatCode>
                <c:ptCount val="3"/>
                <c:pt idx="0">
                  <c:v>3.3333333333333335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</c:ser>
        <c:ser>
          <c:idx val="3"/>
          <c:order val="2"/>
          <c:tx>
            <c:strRef>
              <c:f>'szkoła wg typów szkół'!$J$33</c:f>
              <c:strCache>
                <c:ptCount val="1"/>
                <c:pt idx="0">
                  <c:v>poprawne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szkół'!$B$29:$D$29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szkół'!$K$33:$M$33</c:f>
              <c:numCache>
                <c:formatCode>0</c:formatCode>
                <c:ptCount val="3"/>
                <c:pt idx="0">
                  <c:v>4.333333333333333</c:v>
                </c:pt>
                <c:pt idx="1">
                  <c:v>2.3333333333333335</c:v>
                </c:pt>
                <c:pt idx="2">
                  <c:v>1.5</c:v>
                </c:pt>
              </c:numCache>
            </c:numRef>
          </c:val>
        </c:ser>
        <c:ser>
          <c:idx val="2"/>
          <c:order val="3"/>
          <c:tx>
            <c:strRef>
              <c:f>'szkoła wg typów szkół'!$J$32</c:f>
              <c:strCache>
                <c:ptCount val="1"/>
                <c:pt idx="0">
                  <c:v>dobre</c:v>
                </c:pt>
              </c:strCache>
            </c:strRef>
          </c:tx>
          <c:spPr>
            <a:solidFill>
              <a:srgbClr val="FF505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szkół'!$B$29:$D$29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szkół'!$K$32:$M$32</c:f>
              <c:numCache>
                <c:formatCode>0</c:formatCode>
                <c:ptCount val="3"/>
                <c:pt idx="0">
                  <c:v>4.333333333333333</c:v>
                </c:pt>
                <c:pt idx="1">
                  <c:v>4.583333333333333</c:v>
                </c:pt>
                <c:pt idx="2">
                  <c:v>3.5</c:v>
                </c:pt>
              </c:numCache>
            </c:numRef>
          </c:val>
        </c:ser>
        <c:ser>
          <c:idx val="1"/>
          <c:order val="4"/>
          <c:tx>
            <c:strRef>
              <c:f>'szkoła wg typów szkół'!$J$31</c:f>
              <c:strCache>
                <c:ptCount val="1"/>
                <c:pt idx="0">
                  <c:v>bardzo dobre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szkół'!$B$29:$D$29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szkół'!$K$31:$M$31</c:f>
              <c:numCache>
                <c:formatCode>0</c:formatCode>
                <c:ptCount val="3"/>
                <c:pt idx="0">
                  <c:v>5</c:v>
                </c:pt>
                <c:pt idx="1">
                  <c:v>7.75</c:v>
                </c:pt>
                <c:pt idx="2">
                  <c:v>9.5</c:v>
                </c:pt>
              </c:numCache>
            </c:numRef>
          </c:val>
        </c:ser>
        <c:ser>
          <c:idx val="0"/>
          <c:order val="5"/>
          <c:tx>
            <c:strRef>
              <c:f>'szkoła wg typów szkół'!$J$30</c:f>
              <c:strCache>
                <c:ptCount val="1"/>
                <c:pt idx="0">
                  <c:v>wzorowe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szkół'!$B$29:$D$29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szkół'!$K$30:$M$30</c:f>
              <c:numCache>
                <c:formatCode>0</c:formatCode>
                <c:ptCount val="3"/>
                <c:pt idx="0">
                  <c:v>6</c:v>
                </c:pt>
                <c:pt idx="1">
                  <c:v>5.833333333333333</c:v>
                </c:pt>
                <c:pt idx="2">
                  <c:v>12.5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90919808"/>
        <c:axId val="190921344"/>
        <c:axId val="0"/>
      </c:bar3DChart>
      <c:catAx>
        <c:axId val="190919808"/>
        <c:scaling>
          <c:orientation val="minMax"/>
        </c:scaling>
        <c:delete val="0"/>
        <c:axPos val="b"/>
        <c:majorTickMark val="out"/>
        <c:minorTickMark val="none"/>
        <c:tickLblPos val="nextTo"/>
        <c:crossAx val="190921344"/>
        <c:crosses val="autoZero"/>
        <c:auto val="1"/>
        <c:lblAlgn val="ctr"/>
        <c:lblOffset val="100"/>
        <c:noMultiLvlLbl val="0"/>
      </c:catAx>
      <c:valAx>
        <c:axId val="190921344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190919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975891729776452"/>
          <c:y val="0.17179958927328073"/>
          <c:w val="0.16203150784912174"/>
          <c:h val="0.607259766220615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percentStacked"/>
        <c:varyColors val="0"/>
        <c:ser>
          <c:idx val="5"/>
          <c:order val="0"/>
          <c:tx>
            <c:strRef>
              <c:f>'SZKOŁA wg klas'!$J$32</c:f>
              <c:strCache>
                <c:ptCount val="1"/>
                <c:pt idx="0">
                  <c:v>naganne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klas'!$K$2:$N$2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klas'!$K$32:$N$32</c:f>
              <c:numCache>
                <c:formatCode>0</c:formatCode>
                <c:ptCount val="4"/>
                <c:pt idx="0">
                  <c:v>1.6</c:v>
                </c:pt>
                <c:pt idx="1">
                  <c:v>1.4</c:v>
                </c:pt>
                <c:pt idx="2">
                  <c:v>7</c:v>
                </c:pt>
                <c:pt idx="3">
                  <c:v>0</c:v>
                </c:pt>
              </c:numCache>
            </c:numRef>
          </c:val>
        </c:ser>
        <c:ser>
          <c:idx val="4"/>
          <c:order val="1"/>
          <c:tx>
            <c:strRef>
              <c:f>'SZKOŁA wg klas'!$J$31</c:f>
              <c:strCache>
                <c:ptCount val="1"/>
                <c:pt idx="0">
                  <c:v>nieodpowiednie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klas'!$K$2:$N$2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klas'!$K$31:$N$31</c:f>
              <c:numCache>
                <c:formatCode>0</c:formatCode>
                <c:ptCount val="4"/>
                <c:pt idx="0">
                  <c:v>2.4</c:v>
                </c:pt>
                <c:pt idx="1">
                  <c:v>1.8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ser>
          <c:idx val="3"/>
          <c:order val="2"/>
          <c:tx>
            <c:strRef>
              <c:f>'SZKOŁA wg klas'!$J$30</c:f>
              <c:strCache>
                <c:ptCount val="1"/>
                <c:pt idx="0">
                  <c:v>poprawne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klas'!$K$2:$N$2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klas'!$K$30:$N$30</c:f>
              <c:numCache>
                <c:formatCode>0</c:formatCode>
                <c:ptCount val="4"/>
                <c:pt idx="0">
                  <c:v>1.8</c:v>
                </c:pt>
                <c:pt idx="1">
                  <c:v>2.2000000000000002</c:v>
                </c:pt>
                <c:pt idx="2">
                  <c:v>3.4</c:v>
                </c:pt>
                <c:pt idx="3">
                  <c:v>3.5</c:v>
                </c:pt>
              </c:numCache>
            </c:numRef>
          </c:val>
        </c:ser>
        <c:ser>
          <c:idx val="2"/>
          <c:order val="3"/>
          <c:tx>
            <c:strRef>
              <c:f>'SZKOŁA wg klas'!$J$29</c:f>
              <c:strCache>
                <c:ptCount val="1"/>
                <c:pt idx="0">
                  <c:v>dobre</c:v>
                </c:pt>
              </c:strCache>
            </c:strRef>
          </c:tx>
          <c:spPr>
            <a:solidFill>
              <a:srgbClr val="FF505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klas'!$K$2:$N$2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klas'!$K$29:$N$29</c:f>
              <c:numCache>
                <c:formatCode>0</c:formatCode>
                <c:ptCount val="4"/>
                <c:pt idx="0">
                  <c:v>4.5999999999999996</c:v>
                </c:pt>
                <c:pt idx="1">
                  <c:v>3.8</c:v>
                </c:pt>
                <c:pt idx="2">
                  <c:v>5.2</c:v>
                </c:pt>
                <c:pt idx="3">
                  <c:v>3.5</c:v>
                </c:pt>
              </c:numCache>
            </c:numRef>
          </c:val>
        </c:ser>
        <c:ser>
          <c:idx val="1"/>
          <c:order val="4"/>
          <c:tx>
            <c:strRef>
              <c:f>'SZKOŁA wg klas'!$J$28</c:f>
              <c:strCache>
                <c:ptCount val="1"/>
                <c:pt idx="0">
                  <c:v>bardzo dobre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klas'!$K$2:$N$2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klas'!$K$28:$N$28</c:f>
              <c:numCache>
                <c:formatCode>0</c:formatCode>
                <c:ptCount val="4"/>
                <c:pt idx="0">
                  <c:v>5.8</c:v>
                </c:pt>
                <c:pt idx="1">
                  <c:v>11</c:v>
                </c:pt>
                <c:pt idx="2">
                  <c:v>4.8</c:v>
                </c:pt>
                <c:pt idx="3">
                  <c:v>9.5</c:v>
                </c:pt>
              </c:numCache>
            </c:numRef>
          </c:val>
        </c:ser>
        <c:ser>
          <c:idx val="0"/>
          <c:order val="5"/>
          <c:tx>
            <c:strRef>
              <c:f>'SZKOŁA wg klas'!$J$27</c:f>
              <c:strCache>
                <c:ptCount val="1"/>
                <c:pt idx="0">
                  <c:v>wzorowe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klas'!$K$2:$N$2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klas'!$K$27:$N$27</c:f>
              <c:numCache>
                <c:formatCode>0</c:formatCode>
                <c:ptCount val="4"/>
                <c:pt idx="0">
                  <c:v>6.4</c:v>
                </c:pt>
                <c:pt idx="1">
                  <c:v>7.4</c:v>
                </c:pt>
                <c:pt idx="2">
                  <c:v>4.5999999999999996</c:v>
                </c:pt>
                <c:pt idx="3">
                  <c:v>10.5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91301504"/>
        <c:axId val="191303040"/>
        <c:axId val="0"/>
      </c:bar3DChart>
      <c:catAx>
        <c:axId val="191301504"/>
        <c:scaling>
          <c:orientation val="minMax"/>
        </c:scaling>
        <c:delete val="0"/>
        <c:axPos val="b"/>
        <c:majorTickMark val="out"/>
        <c:minorTickMark val="none"/>
        <c:tickLblPos val="nextTo"/>
        <c:crossAx val="191303040"/>
        <c:crosses val="autoZero"/>
        <c:auto val="1"/>
        <c:lblAlgn val="ctr"/>
        <c:lblOffset val="100"/>
        <c:noMultiLvlLbl val="0"/>
      </c:catAx>
      <c:valAx>
        <c:axId val="1913030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91301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160859580052494"/>
          <c:y val="0.22235305368606026"/>
          <c:w val="0.15005807086614173"/>
          <c:h val="0.513666478613843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550938615522036E-2"/>
          <c:y val="8.5539155620101281E-2"/>
          <c:w val="0.84489812276895593"/>
          <c:h val="0.82892168875979744"/>
        </c:manualLayout>
      </c:layout>
      <c:pie3DChart>
        <c:varyColors val="1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bubble3D val="0"/>
            <c:spPr>
              <a:solidFill>
                <a:srgbClr val="33CC33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bubble3D val="0"/>
            <c:spPr>
              <a:solidFill>
                <a:srgbClr val="FF505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3"/>
            <c:bubble3D val="0"/>
            <c:spPr>
              <a:solidFill>
                <a:srgbClr val="00FFFF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4"/>
            <c:bubble3D val="0"/>
            <c:spPr>
              <a:solidFill>
                <a:srgbClr val="CC66FF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5"/>
            <c:bubble3D val="0"/>
            <c:spPr>
              <a:solidFill>
                <a:srgbClr val="FF9933"/>
              </a:soli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5"/>
              <c:layout>
                <c:manualLayout>
                  <c:x val="5.6175148615964891E-2"/>
                  <c:y val="9.4276082059854494E-2"/>
                </c:manualLayout>
              </c:layout>
              <c:numFmt formatCode="#,##0" sourceLinked="0"/>
              <c:spPr/>
              <c:txPr>
                <a:bodyPr/>
                <a:lstStyle/>
                <a:p>
                  <a:pPr>
                    <a:defRPr/>
                  </a:pPr>
                  <a:endParaRPr lang="pl-PL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numFmt formatCode="#,##0" sourceLinked="0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'szkoła wg typów szkół'!$A$30:$A$35</c:f>
              <c:strCache>
                <c:ptCount val="6"/>
                <c:pt idx="0">
                  <c:v>wzorowe</c:v>
                </c:pt>
                <c:pt idx="1">
                  <c:v>bardzo dobre</c:v>
                </c:pt>
                <c:pt idx="2">
                  <c:v>dobre</c:v>
                </c:pt>
                <c:pt idx="3">
                  <c:v>poprawne</c:v>
                </c:pt>
                <c:pt idx="4">
                  <c:v>nieodpowiednie</c:v>
                </c:pt>
                <c:pt idx="5">
                  <c:v>naganne</c:v>
                </c:pt>
              </c:strCache>
            </c:strRef>
          </c:cat>
          <c:val>
            <c:numRef>
              <c:f>'szkoła wg typów szkół'!$F$30:$F$35</c:f>
              <c:numCache>
                <c:formatCode>0.00</c:formatCode>
                <c:ptCount val="6"/>
                <c:pt idx="0">
                  <c:v>6.6470588235294121</c:v>
                </c:pt>
                <c:pt idx="1">
                  <c:v>7.4705882352941178</c:v>
                </c:pt>
                <c:pt idx="2">
                  <c:v>4.4117647058823533</c:v>
                </c:pt>
                <c:pt idx="3">
                  <c:v>2.5882352941176472</c:v>
                </c:pt>
                <c:pt idx="4">
                  <c:v>2.1176470588235294</c:v>
                </c:pt>
                <c:pt idx="5">
                  <c:v>2.9411764705882355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 w="3175">
          <a:solidFill>
            <a:schemeClr val="tx1"/>
          </a:solidFill>
        </a:ln>
      </c:spPr>
    </c:sideWall>
    <c:backWall>
      <c:thickness val="0"/>
      <c:spPr>
        <a:ln w="3175">
          <a:solidFill>
            <a:schemeClr val="tx1"/>
          </a:solidFill>
        </a:ln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'szkoła wg typów szkół'!$B$2</c:f>
              <c:strCache>
                <c:ptCount val="1"/>
                <c:pt idx="0">
                  <c:v>liceum ogólnokształcące</c:v>
                </c:pt>
              </c:strCache>
            </c:strRef>
          </c:tx>
          <c:spPr>
            <a:solidFill>
              <a:srgbClr val="FFFF00"/>
            </a:solidFill>
            <a:ln w="3175"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szkół'!$A$5:$A$6</c:f>
              <c:strCache>
                <c:ptCount val="2"/>
                <c:pt idx="0">
                  <c:v>dziewczęta</c:v>
                </c:pt>
                <c:pt idx="1">
                  <c:v>chłopcy</c:v>
                </c:pt>
              </c:strCache>
            </c:strRef>
          </c:cat>
          <c:val>
            <c:numRef>
              <c:f>'szkoła wg typów szkół'!$B$5:$B$6</c:f>
              <c:numCache>
                <c:formatCode>General</c:formatCode>
                <c:ptCount val="2"/>
                <c:pt idx="0">
                  <c:v>64</c:v>
                </c:pt>
                <c:pt idx="1">
                  <c:v>17</c:v>
                </c:pt>
              </c:numCache>
            </c:numRef>
          </c:val>
        </c:ser>
        <c:ser>
          <c:idx val="2"/>
          <c:order val="1"/>
          <c:tx>
            <c:strRef>
              <c:f>'szkoła wg typów szkół'!$C$2</c:f>
              <c:strCache>
                <c:ptCount val="1"/>
                <c:pt idx="0">
                  <c:v>technikum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szkół'!$A$5:$A$6</c:f>
              <c:strCache>
                <c:ptCount val="2"/>
                <c:pt idx="0">
                  <c:v>dziewczęta</c:v>
                </c:pt>
                <c:pt idx="1">
                  <c:v>chłopcy</c:v>
                </c:pt>
              </c:strCache>
            </c:strRef>
          </c:cat>
          <c:val>
            <c:numRef>
              <c:f>'szkoła wg typów szkół'!$C$5:$C$6</c:f>
              <c:numCache>
                <c:formatCode>General</c:formatCode>
                <c:ptCount val="2"/>
                <c:pt idx="0">
                  <c:v>182</c:v>
                </c:pt>
                <c:pt idx="1">
                  <c:v>124</c:v>
                </c:pt>
              </c:numCache>
            </c:numRef>
          </c:val>
        </c:ser>
        <c:ser>
          <c:idx val="0"/>
          <c:order val="2"/>
          <c:tx>
            <c:strRef>
              <c:f>'szkoła wg typów szkół'!$D$2</c:f>
              <c:strCache>
                <c:ptCount val="1"/>
                <c:pt idx="0">
                  <c:v>liceum profilowane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szkół'!$A$5:$A$6</c:f>
              <c:strCache>
                <c:ptCount val="2"/>
                <c:pt idx="0">
                  <c:v>dziewczęta</c:v>
                </c:pt>
                <c:pt idx="1">
                  <c:v>chłopcy</c:v>
                </c:pt>
              </c:strCache>
            </c:strRef>
          </c:cat>
          <c:val>
            <c:numRef>
              <c:f>'szkoła wg typów szkół'!$D$5:$D$6</c:f>
              <c:numCache>
                <c:formatCode>General</c:formatCode>
                <c:ptCount val="2"/>
                <c:pt idx="0">
                  <c:v>46</c:v>
                </c:pt>
                <c:pt idx="1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718464"/>
        <c:axId val="186732544"/>
        <c:axId val="0"/>
      </c:bar3DChart>
      <c:catAx>
        <c:axId val="18671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6732544"/>
        <c:crosses val="autoZero"/>
        <c:auto val="1"/>
        <c:lblAlgn val="ctr"/>
        <c:lblOffset val="100"/>
        <c:noMultiLvlLbl val="0"/>
      </c:catAx>
      <c:valAx>
        <c:axId val="186732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8671846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0006817636518915E-2"/>
          <c:y val="0.94448900928726198"/>
          <c:w val="0.83861798923033215"/>
          <c:h val="4.294414482283881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3399FF"/>
            </a:gs>
            <a:gs pos="98000">
              <a:srgbClr val="3333CC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'szkoła wg typów szkół'!$B$2</c:f>
              <c:strCache>
                <c:ptCount val="1"/>
                <c:pt idx="0">
                  <c:v>liceum ogólnokształcące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szkół'!$A$23:$A$25</c:f>
              <c:strCache>
                <c:ptCount val="3"/>
                <c:pt idx="0">
                  <c:v>usprawiedliwione</c:v>
                </c:pt>
                <c:pt idx="1">
                  <c:v>nieusprawiedliwione</c:v>
                </c:pt>
                <c:pt idx="2">
                  <c:v>spóźnienia</c:v>
                </c:pt>
              </c:strCache>
            </c:strRef>
          </c:cat>
          <c:val>
            <c:numRef>
              <c:f>'szkoła wg typów szkół'!$B$23:$B$25</c:f>
              <c:numCache>
                <c:formatCode>0</c:formatCode>
                <c:ptCount val="3"/>
                <c:pt idx="0">
                  <c:v>5131</c:v>
                </c:pt>
                <c:pt idx="1">
                  <c:v>783</c:v>
                </c:pt>
                <c:pt idx="2">
                  <c:v>180</c:v>
                </c:pt>
              </c:numCache>
            </c:numRef>
          </c:val>
        </c:ser>
        <c:ser>
          <c:idx val="1"/>
          <c:order val="1"/>
          <c:tx>
            <c:strRef>
              <c:f>'szkoła wg typów szkół'!$C$2</c:f>
              <c:strCache>
                <c:ptCount val="1"/>
                <c:pt idx="0">
                  <c:v>technikum</c:v>
                </c:pt>
              </c:strCache>
            </c:strRef>
          </c:tx>
          <c:spPr>
            <a:solidFill>
              <a:srgbClr val="FF505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szkół'!$A$23:$A$25</c:f>
              <c:strCache>
                <c:ptCount val="3"/>
                <c:pt idx="0">
                  <c:v>usprawiedliwione</c:v>
                </c:pt>
                <c:pt idx="1">
                  <c:v>nieusprawiedliwione</c:v>
                </c:pt>
                <c:pt idx="2">
                  <c:v>spóźnienia</c:v>
                </c:pt>
              </c:strCache>
            </c:strRef>
          </c:cat>
          <c:val>
            <c:numRef>
              <c:f>'szkoła wg typów szkół'!$C$23:$C$25</c:f>
              <c:numCache>
                <c:formatCode>0</c:formatCode>
                <c:ptCount val="3"/>
                <c:pt idx="0">
                  <c:v>18638</c:v>
                </c:pt>
                <c:pt idx="1">
                  <c:v>1970</c:v>
                </c:pt>
                <c:pt idx="2">
                  <c:v>607</c:v>
                </c:pt>
              </c:numCache>
            </c:numRef>
          </c:val>
        </c:ser>
        <c:ser>
          <c:idx val="2"/>
          <c:order val="2"/>
          <c:tx>
            <c:strRef>
              <c:f>'szkoła wg typów szkół'!$D$2</c:f>
              <c:strCache>
                <c:ptCount val="1"/>
                <c:pt idx="0">
                  <c:v>liceum profilowane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szkół'!$A$23:$A$25</c:f>
              <c:strCache>
                <c:ptCount val="3"/>
                <c:pt idx="0">
                  <c:v>usprawiedliwione</c:v>
                </c:pt>
                <c:pt idx="1">
                  <c:v>nieusprawiedliwione</c:v>
                </c:pt>
                <c:pt idx="2">
                  <c:v>spóźnienia</c:v>
                </c:pt>
              </c:strCache>
            </c:strRef>
          </c:cat>
          <c:val>
            <c:numRef>
              <c:f>'szkoła wg typów szkół'!$D$23:$D$25</c:f>
              <c:numCache>
                <c:formatCode>0</c:formatCode>
                <c:ptCount val="3"/>
                <c:pt idx="0">
                  <c:v>3334</c:v>
                </c:pt>
                <c:pt idx="1">
                  <c:v>221</c:v>
                </c:pt>
                <c:pt idx="2">
                  <c:v>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1070976"/>
        <c:axId val="191072512"/>
        <c:axId val="0"/>
      </c:bar3DChart>
      <c:catAx>
        <c:axId val="191070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1072512"/>
        <c:crosses val="autoZero"/>
        <c:auto val="1"/>
        <c:lblAlgn val="ctr"/>
        <c:lblOffset val="100"/>
        <c:noMultiLvlLbl val="0"/>
      </c:catAx>
      <c:valAx>
        <c:axId val="19107251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910709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6950338104288691E-2"/>
          <c:y val="0.9495590286730532"/>
          <c:w val="0.82336281240706988"/>
          <c:h val="3.787428019860239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pl-PL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0">
              <a:srgbClr val="3399FF"/>
            </a:gs>
            <a:gs pos="98000">
              <a:srgbClr val="3333CC"/>
            </a:gs>
          </a:gsLst>
          <a:lin ang="5400000" scaled="0"/>
        </a:gradFill>
        <a:ln>
          <a:solidFill>
            <a:sysClr val="windowText" lastClr="000000"/>
          </a:solidFill>
        </a:ln>
      </c:spPr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'SZKOŁA wg klas'!$B$2</c:f>
              <c:strCache>
                <c:ptCount val="1"/>
                <c:pt idx="0">
                  <c:v>KLASY I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klas'!$A$21:$A$23</c:f>
              <c:strCache>
                <c:ptCount val="3"/>
                <c:pt idx="0">
                  <c:v>usprawiedliwione</c:v>
                </c:pt>
                <c:pt idx="1">
                  <c:v>nieusprawiedliwione</c:v>
                </c:pt>
                <c:pt idx="2">
                  <c:v>spóźnienia</c:v>
                </c:pt>
              </c:strCache>
            </c:strRef>
          </c:cat>
          <c:val>
            <c:numRef>
              <c:f>'SZKOŁA wg klas'!$B$21:$B$23</c:f>
              <c:numCache>
                <c:formatCode>General</c:formatCode>
                <c:ptCount val="3"/>
                <c:pt idx="0">
                  <c:v>5423</c:v>
                </c:pt>
                <c:pt idx="1">
                  <c:v>565</c:v>
                </c:pt>
                <c:pt idx="2">
                  <c:v>207</c:v>
                </c:pt>
              </c:numCache>
            </c:numRef>
          </c:val>
        </c:ser>
        <c:ser>
          <c:idx val="1"/>
          <c:order val="1"/>
          <c:tx>
            <c:strRef>
              <c:f>'SZKOŁA wg klas'!$C$2</c:f>
              <c:strCache>
                <c:ptCount val="1"/>
                <c:pt idx="0">
                  <c:v>KLASY II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klas'!$A$21:$A$23</c:f>
              <c:strCache>
                <c:ptCount val="3"/>
                <c:pt idx="0">
                  <c:v>usprawiedliwione</c:v>
                </c:pt>
                <c:pt idx="1">
                  <c:v>nieusprawiedliwione</c:v>
                </c:pt>
                <c:pt idx="2">
                  <c:v>spóźnienia</c:v>
                </c:pt>
              </c:strCache>
            </c:strRef>
          </c:cat>
          <c:val>
            <c:numRef>
              <c:f>'SZKOŁA wg klas'!$C$21:$C$23</c:f>
              <c:numCache>
                <c:formatCode>General</c:formatCode>
                <c:ptCount val="3"/>
                <c:pt idx="0">
                  <c:v>7623</c:v>
                </c:pt>
                <c:pt idx="1">
                  <c:v>699</c:v>
                </c:pt>
                <c:pt idx="2">
                  <c:v>31</c:v>
                </c:pt>
              </c:numCache>
            </c:numRef>
          </c:val>
        </c:ser>
        <c:ser>
          <c:idx val="2"/>
          <c:order val="2"/>
          <c:tx>
            <c:strRef>
              <c:f>'SZKOŁA wg klas'!$D$2</c:f>
              <c:strCache>
                <c:ptCount val="1"/>
                <c:pt idx="0">
                  <c:v>KLASY III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klas'!$A$21:$A$23</c:f>
              <c:strCache>
                <c:ptCount val="3"/>
                <c:pt idx="0">
                  <c:v>usprawiedliwione</c:v>
                </c:pt>
                <c:pt idx="1">
                  <c:v>nieusprawiedliwione</c:v>
                </c:pt>
                <c:pt idx="2">
                  <c:v>spóźnienia</c:v>
                </c:pt>
              </c:strCache>
            </c:strRef>
          </c:cat>
          <c:val>
            <c:numRef>
              <c:f>'SZKOŁA wg klas'!$D$21:$D$23</c:f>
              <c:numCache>
                <c:formatCode>General</c:formatCode>
                <c:ptCount val="3"/>
                <c:pt idx="0">
                  <c:v>10873</c:v>
                </c:pt>
                <c:pt idx="1">
                  <c:v>1687</c:v>
                </c:pt>
                <c:pt idx="2">
                  <c:v>369</c:v>
                </c:pt>
              </c:numCache>
            </c:numRef>
          </c:val>
        </c:ser>
        <c:ser>
          <c:idx val="3"/>
          <c:order val="3"/>
          <c:tx>
            <c:strRef>
              <c:f>'SZKOŁA wg klas'!$E$2</c:f>
              <c:strCache>
                <c:ptCount val="1"/>
                <c:pt idx="0">
                  <c:v>KLASY IV</c:v>
                </c:pt>
              </c:strCache>
            </c:strRef>
          </c:tx>
          <c:spPr>
            <a:solidFill>
              <a:srgbClr val="00CC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klas'!$A$21:$A$23</c:f>
              <c:strCache>
                <c:ptCount val="3"/>
                <c:pt idx="0">
                  <c:v>usprawiedliwione</c:v>
                </c:pt>
                <c:pt idx="1">
                  <c:v>nieusprawiedliwione</c:v>
                </c:pt>
                <c:pt idx="2">
                  <c:v>spóźnienia</c:v>
                </c:pt>
              </c:strCache>
            </c:strRef>
          </c:cat>
          <c:val>
            <c:numRef>
              <c:f>'SZKOŁA wg klas'!$E$21:$E$23</c:f>
              <c:numCache>
                <c:formatCode>General</c:formatCode>
                <c:ptCount val="3"/>
                <c:pt idx="0">
                  <c:v>3184</c:v>
                </c:pt>
                <c:pt idx="1">
                  <c:v>23</c:v>
                </c:pt>
                <c:pt idx="2">
                  <c:v>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1118336"/>
        <c:axId val="191136512"/>
        <c:axId val="0"/>
      </c:bar3DChart>
      <c:catAx>
        <c:axId val="191118336"/>
        <c:scaling>
          <c:orientation val="minMax"/>
        </c:scaling>
        <c:delete val="0"/>
        <c:axPos val="b"/>
        <c:majorTickMark val="out"/>
        <c:minorTickMark val="none"/>
        <c:tickLblPos val="nextTo"/>
        <c:crossAx val="191136512"/>
        <c:crosses val="autoZero"/>
        <c:auto val="1"/>
        <c:lblAlgn val="ctr"/>
        <c:lblOffset val="100"/>
        <c:noMultiLvlLbl val="0"/>
      </c:catAx>
      <c:valAx>
        <c:axId val="191136512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911183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5255804121804257E-2"/>
          <c:y val="0.93942994676077174"/>
          <c:w val="0.8481200162597613"/>
          <c:h val="4.800320734932896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pl-PL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gradFill>
          <a:gsLst>
            <a:gs pos="62000">
              <a:srgbClr val="3399FF"/>
            </a:gs>
            <a:gs pos="98000">
              <a:srgbClr val="3333CC"/>
            </a:gs>
          </a:gsLst>
          <a:path path="circle">
            <a:fillToRect l="100000" t="100000"/>
          </a:path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>
        <c:manualLayout>
          <c:layoutTarget val="inner"/>
          <c:xMode val="edge"/>
          <c:yMode val="edge"/>
          <c:x val="7.7757687106037199E-2"/>
          <c:y val="2.7495170340132734E-2"/>
          <c:w val="0.72382581886785213"/>
          <c:h val="0.87244470010591113"/>
        </c:manualLayout>
      </c:layout>
      <c:bar3DChart>
        <c:barDir val="col"/>
        <c:grouping val="standard"/>
        <c:varyColors val="0"/>
        <c:ser>
          <c:idx val="2"/>
          <c:order val="0"/>
          <c:tx>
            <c:strRef>
              <c:f>'szkoła wg typów szkół'!$J$25</c:f>
              <c:strCache>
                <c:ptCount val="1"/>
                <c:pt idx="0">
                  <c:v>spóźnienia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szkół'!$K$13:$M$13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szkół'!$K$25:$M$25</c:f>
              <c:numCache>
                <c:formatCode>0</c:formatCode>
                <c:ptCount val="3"/>
                <c:pt idx="0">
                  <c:v>60</c:v>
                </c:pt>
                <c:pt idx="1">
                  <c:v>50.583333333333336</c:v>
                </c:pt>
                <c:pt idx="2">
                  <c:v>48</c:v>
                </c:pt>
              </c:numCache>
            </c:numRef>
          </c:val>
        </c:ser>
        <c:ser>
          <c:idx val="1"/>
          <c:order val="1"/>
          <c:tx>
            <c:strRef>
              <c:f>'szkoła wg typów szkół'!$J$24</c:f>
              <c:strCache>
                <c:ptCount val="1"/>
                <c:pt idx="0">
                  <c:v>nieusprawiedliwione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szkół'!$K$13:$M$13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szkół'!$K$24:$M$24</c:f>
              <c:numCache>
                <c:formatCode>0</c:formatCode>
                <c:ptCount val="3"/>
                <c:pt idx="0">
                  <c:v>261</c:v>
                </c:pt>
                <c:pt idx="1">
                  <c:v>164.16666666666666</c:v>
                </c:pt>
                <c:pt idx="2">
                  <c:v>110.5</c:v>
                </c:pt>
              </c:numCache>
            </c:numRef>
          </c:val>
        </c:ser>
        <c:ser>
          <c:idx val="0"/>
          <c:order val="2"/>
          <c:tx>
            <c:strRef>
              <c:f>'szkoła wg typów szkół'!$J$23</c:f>
              <c:strCache>
                <c:ptCount val="1"/>
                <c:pt idx="0">
                  <c:v>usprawiedliwione</c:v>
                </c:pt>
              </c:strCache>
            </c:strRef>
          </c:tx>
          <c:spPr>
            <a:solidFill>
              <a:srgbClr val="00CC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szkół'!$K$13:$M$13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szkół'!$K$23:$M$23</c:f>
              <c:numCache>
                <c:formatCode>0</c:formatCode>
                <c:ptCount val="3"/>
                <c:pt idx="0">
                  <c:v>1710.3333333333333</c:v>
                </c:pt>
                <c:pt idx="1">
                  <c:v>1553.1666666666667</c:v>
                </c:pt>
                <c:pt idx="2">
                  <c:v>1667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0841344"/>
        <c:axId val="140842880"/>
        <c:axId val="191153472"/>
      </c:bar3DChart>
      <c:catAx>
        <c:axId val="1408413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40842880"/>
        <c:crosses val="autoZero"/>
        <c:auto val="1"/>
        <c:lblAlgn val="ctr"/>
        <c:lblOffset val="100"/>
        <c:noMultiLvlLbl val="0"/>
      </c:catAx>
      <c:valAx>
        <c:axId val="140842880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40841344"/>
        <c:crosses val="autoZero"/>
        <c:crossBetween val="between"/>
      </c:valAx>
      <c:serAx>
        <c:axId val="1911534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40842880"/>
        <c:crosses val="autoZero"/>
      </c:serAx>
    </c:plotArea>
    <c:plotVisOnly val="1"/>
    <c:dispBlanksAs val="gap"/>
    <c:showDLblsOverMax val="0"/>
  </c:chart>
  <c:txPr>
    <a:bodyPr/>
    <a:lstStyle/>
    <a:p>
      <a:pPr>
        <a:defRPr sz="1400" b="1"/>
      </a:pPr>
      <a:endParaRPr lang="pl-PL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20"/>
      <c:rAngAx val="1"/>
    </c:view3D>
    <c:floor>
      <c:thickness val="0"/>
      <c:spPr>
        <a:gradFill flip="none" rotWithShape="1">
          <a:gsLst>
            <a:gs pos="62000">
              <a:srgbClr val="3399FF"/>
            </a:gs>
            <a:gs pos="98000">
              <a:srgbClr val="3333CC"/>
            </a:gs>
          </a:gsLst>
          <a:path path="circle">
            <a:fillToRect l="100000" t="100000"/>
          </a:path>
          <a:tileRect r="-100000" b="-100000"/>
        </a:gradFill>
        <a:ln>
          <a:solidFill>
            <a:sysClr val="windowText" lastClr="000000"/>
          </a:solidFill>
        </a:ln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>
        <c:manualLayout>
          <c:layoutTarget val="inner"/>
          <c:xMode val="edge"/>
          <c:yMode val="edge"/>
          <c:x val="6.4128555112478614E-2"/>
          <c:y val="3.0464046451812082E-2"/>
          <c:w val="0.70624153114980071"/>
          <c:h val="0.907967644164976"/>
        </c:manualLayout>
      </c:layout>
      <c:bar3DChart>
        <c:barDir val="col"/>
        <c:grouping val="standard"/>
        <c:varyColors val="0"/>
        <c:ser>
          <c:idx val="2"/>
          <c:order val="0"/>
          <c:tx>
            <c:strRef>
              <c:f>'SZKOŁA wg klas'!$J$23</c:f>
              <c:strCache>
                <c:ptCount val="1"/>
                <c:pt idx="0">
                  <c:v>spóźnienia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0"/>
              <c:layout>
                <c:manualLayout>
                  <c:x val="2.0524016385168022E-2"/>
                  <c:y val="-4.18894862996641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419213108134417E-2"/>
                  <c:y val="-1.4661320204882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155748626156818E-2"/>
                  <c:y val="-4.1889486299664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klas'!$K$20:$N$20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klas'!$K$23:$N$23</c:f>
              <c:numCache>
                <c:formatCode>0</c:formatCode>
                <c:ptCount val="4"/>
                <c:pt idx="0">
                  <c:v>41.4</c:v>
                </c:pt>
                <c:pt idx="1">
                  <c:v>6.2</c:v>
                </c:pt>
                <c:pt idx="2">
                  <c:v>73.8</c:v>
                </c:pt>
                <c:pt idx="3">
                  <c:v>16.5</c:v>
                </c:pt>
              </c:numCache>
            </c:numRef>
          </c:val>
        </c:ser>
        <c:ser>
          <c:idx val="1"/>
          <c:order val="1"/>
          <c:tx>
            <c:strRef>
              <c:f>'SZKOŁA wg klas'!$J$22</c:f>
              <c:strCache>
                <c:ptCount val="1"/>
                <c:pt idx="0">
                  <c:v>nieusprawiedliwione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klas'!$K$20:$N$20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klas'!$K$22:$N$22</c:f>
              <c:numCache>
                <c:formatCode>0</c:formatCode>
                <c:ptCount val="4"/>
                <c:pt idx="0">
                  <c:v>113</c:v>
                </c:pt>
                <c:pt idx="1">
                  <c:v>139.80000000000001</c:v>
                </c:pt>
                <c:pt idx="2">
                  <c:v>337.4</c:v>
                </c:pt>
                <c:pt idx="3">
                  <c:v>11.5</c:v>
                </c:pt>
              </c:numCache>
            </c:numRef>
          </c:val>
        </c:ser>
        <c:ser>
          <c:idx val="0"/>
          <c:order val="2"/>
          <c:tx>
            <c:strRef>
              <c:f>'SZKOŁA wg klas'!$J$21</c:f>
              <c:strCache>
                <c:ptCount val="1"/>
                <c:pt idx="0">
                  <c:v>usprawiedliwione</c:v>
                </c:pt>
              </c:strCache>
            </c:strRef>
          </c:tx>
          <c:spPr>
            <a:solidFill>
              <a:srgbClr val="00CC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klas'!$K$20:$N$20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klas'!$K$21:$N$21</c:f>
              <c:numCache>
                <c:formatCode>0</c:formatCode>
                <c:ptCount val="4"/>
                <c:pt idx="0">
                  <c:v>1084.5999999999999</c:v>
                </c:pt>
                <c:pt idx="1">
                  <c:v>1524.6</c:v>
                </c:pt>
                <c:pt idx="2">
                  <c:v>2174.6</c:v>
                </c:pt>
                <c:pt idx="3">
                  <c:v>1592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0925184"/>
        <c:axId val="140951552"/>
        <c:axId val="191155712"/>
      </c:bar3DChart>
      <c:catAx>
        <c:axId val="14092518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l-PL"/>
          </a:p>
        </c:txPr>
        <c:crossAx val="140951552"/>
        <c:crosses val="autoZero"/>
        <c:auto val="1"/>
        <c:lblAlgn val="ctr"/>
        <c:lblOffset val="100"/>
        <c:noMultiLvlLbl val="0"/>
      </c:catAx>
      <c:valAx>
        <c:axId val="140951552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40925184"/>
        <c:crosses val="autoZero"/>
        <c:crossBetween val="between"/>
      </c:valAx>
      <c:serAx>
        <c:axId val="191155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itchFamily="34" charset="0"/>
              </a:defRPr>
            </a:pPr>
            <a:endParaRPr lang="pl-PL"/>
          </a:p>
        </c:txPr>
        <c:crossAx val="140951552"/>
        <c:crosses val="autoZero"/>
      </c:serAx>
    </c:plotArea>
    <c:plotVisOnly val="1"/>
    <c:dispBlanksAs val="gap"/>
    <c:showDLblsOverMax val="0"/>
  </c:chart>
  <c:txPr>
    <a:bodyPr/>
    <a:lstStyle/>
    <a:p>
      <a:pPr>
        <a:defRPr sz="1400" b="1"/>
      </a:pPr>
      <a:endParaRPr lang="pl-PL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62000">
              <a:srgbClr val="3399FF"/>
            </a:gs>
            <a:gs pos="98000">
              <a:srgbClr val="3333CC"/>
            </a:gs>
          </a:gsLst>
          <a:path path="circle">
            <a:fillToRect l="100000" t="100000"/>
          </a:path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szkół'!$A$23:$A$25</c:f>
              <c:strCache>
                <c:ptCount val="3"/>
                <c:pt idx="0">
                  <c:v>usprawiedliwione</c:v>
                </c:pt>
                <c:pt idx="1">
                  <c:v>nieusprawiedliwione</c:v>
                </c:pt>
                <c:pt idx="2">
                  <c:v>spóźnienia</c:v>
                </c:pt>
              </c:strCache>
            </c:strRef>
          </c:cat>
          <c:val>
            <c:numRef>
              <c:f>'szkoła wg typów szkół'!$F$23:$F$25</c:f>
              <c:numCache>
                <c:formatCode>0.00</c:formatCode>
                <c:ptCount val="3"/>
                <c:pt idx="0">
                  <c:v>1594.2941176470588</c:v>
                </c:pt>
                <c:pt idx="1">
                  <c:v>174.94117647058823</c:v>
                </c:pt>
                <c:pt idx="2">
                  <c:v>51.941176470588232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982912"/>
        <c:axId val="140988800"/>
        <c:axId val="0"/>
      </c:bar3DChart>
      <c:catAx>
        <c:axId val="14098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0988800"/>
        <c:crosses val="autoZero"/>
        <c:auto val="1"/>
        <c:lblAlgn val="ctr"/>
        <c:lblOffset val="100"/>
        <c:noMultiLvlLbl val="0"/>
      </c:catAx>
      <c:valAx>
        <c:axId val="140988800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1409829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1">
          <a:latin typeface="Calibri" pitchFamily="34" charset="0"/>
        </a:defRPr>
      </a:pPr>
      <a:endParaRPr lang="pl-PL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62000">
              <a:srgbClr val="3399FF"/>
            </a:gs>
            <a:gs pos="98000">
              <a:srgbClr val="3333CC"/>
            </a:gs>
          </a:gsLst>
          <a:path path="circle">
            <a:fillToRect l="100000" t="100000"/>
          </a:path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33CC33"/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dPt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szkół'!$A$23:$A$25</c:f>
              <c:strCache>
                <c:ptCount val="3"/>
                <c:pt idx="0">
                  <c:v>usprawiedliwione</c:v>
                </c:pt>
                <c:pt idx="1">
                  <c:v>nieusprawiedliwione</c:v>
                </c:pt>
                <c:pt idx="2">
                  <c:v>spóźnienia</c:v>
                </c:pt>
              </c:strCache>
            </c:strRef>
          </c:cat>
          <c:val>
            <c:numRef>
              <c:f>'szkoła wg typów szkół'!$G$23:$G$25</c:f>
              <c:numCache>
                <c:formatCode>0.00</c:formatCode>
                <c:ptCount val="3"/>
                <c:pt idx="0">
                  <c:v>60.905617977528088</c:v>
                </c:pt>
                <c:pt idx="1">
                  <c:v>6.6831460674157306</c:v>
                </c:pt>
                <c:pt idx="2">
                  <c:v>1.9842696629213483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047680"/>
        <c:axId val="141049216"/>
        <c:axId val="0"/>
      </c:bar3DChart>
      <c:catAx>
        <c:axId val="141047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1049216"/>
        <c:crosses val="autoZero"/>
        <c:auto val="1"/>
        <c:lblAlgn val="ctr"/>
        <c:lblOffset val="100"/>
        <c:noMultiLvlLbl val="0"/>
      </c:catAx>
      <c:valAx>
        <c:axId val="141049216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1410476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1">
          <a:latin typeface="Calibri" pitchFamily="34" charset="0"/>
        </a:defRPr>
      </a:pPr>
      <a:endParaRPr lang="pl-PL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6699"/>
              </a:solidFill>
              <a:ln>
                <a:solidFill>
                  <a:sysClr val="windowText" lastClr="000000"/>
                </a:solidFill>
              </a:ln>
            </c:spPr>
          </c:dPt>
          <c:dPt>
            <c:idx val="1"/>
            <c:bubble3D val="0"/>
            <c:spPr>
              <a:solidFill>
                <a:srgbClr val="00CC00"/>
              </a:solidFill>
              <a:ln>
                <a:solidFill>
                  <a:sysClr val="windowText" lastClr="000000"/>
                </a:solidFill>
              </a:ln>
            </c:spPr>
          </c:dPt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Arkusz1!$E$1:$F$1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Arkusz1!$E$8:$F$8</c:f>
              <c:numCache>
                <c:formatCode>0%</c:formatCode>
                <c:ptCount val="2"/>
                <c:pt idx="0">
                  <c:v>0.77586206896551724</c:v>
                </c:pt>
                <c:pt idx="1">
                  <c:v>0.22413793103448276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noFill/>
    <a:ln>
      <a:solidFill>
        <a:sysClr val="windowText" lastClr="000000"/>
      </a:solidFill>
    </a:ln>
  </c:spPr>
  <c:txPr>
    <a:bodyPr/>
    <a:lstStyle/>
    <a:p>
      <a:pPr>
        <a:defRPr sz="1400" b="1"/>
      </a:pPr>
      <a:endParaRPr lang="pl-PL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nauczyciele pełnozatrudnieni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Arkusz1!$G$2</c:f>
              <c:numCache>
                <c:formatCode>0%</c:formatCode>
                <c:ptCount val="1"/>
                <c:pt idx="0">
                  <c:v>0.56896551724137934</c:v>
                </c:pt>
              </c:numCache>
            </c:numRef>
          </c:val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nauczyciele niepełnozatrudnieni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Arkusz1!$G$3</c:f>
              <c:numCache>
                <c:formatCode>0%</c:formatCode>
                <c:ptCount val="1"/>
                <c:pt idx="0">
                  <c:v>0.18965517241379309</c:v>
                </c:pt>
              </c:numCache>
            </c:numRef>
          </c:val>
        </c:ser>
        <c:ser>
          <c:idx val="2"/>
          <c:order val="2"/>
          <c:tx>
            <c:strRef>
              <c:f>Arkusz1!$A$4</c:f>
              <c:strCache>
                <c:ptCount val="1"/>
                <c:pt idx="0">
                  <c:v>pracownicy administracji</c:v>
                </c:pt>
              </c:strCache>
            </c:strRef>
          </c:tx>
          <c:spPr>
            <a:solidFill>
              <a:srgbClr val="00CC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Arkusz1!$G$4</c:f>
              <c:numCache>
                <c:formatCode>0%</c:formatCode>
                <c:ptCount val="1"/>
                <c:pt idx="0">
                  <c:v>8.6206896551724144E-2</c:v>
                </c:pt>
              </c:numCache>
            </c:numRef>
          </c:val>
        </c:ser>
        <c:ser>
          <c:idx val="3"/>
          <c:order val="3"/>
          <c:tx>
            <c:strRef>
              <c:f>Arkusz1!$A$5</c:f>
              <c:strCache>
                <c:ptCount val="1"/>
                <c:pt idx="0">
                  <c:v>pracownicy obsługi pełnozatrudnieni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Arkusz1!$G$5</c:f>
              <c:numCache>
                <c:formatCode>0%</c:formatCode>
                <c:ptCount val="1"/>
                <c:pt idx="0">
                  <c:v>8.6206896551724144E-2</c:v>
                </c:pt>
              </c:numCache>
            </c:numRef>
          </c:val>
        </c:ser>
        <c:ser>
          <c:idx val="4"/>
          <c:order val="4"/>
          <c:tx>
            <c:strRef>
              <c:f>Arkusz1!$A$6</c:f>
              <c:strCache>
                <c:ptCount val="1"/>
                <c:pt idx="0">
                  <c:v>pracownicy obsługi niepełnozatrudnieni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Arkusz1!$G$6</c:f>
              <c:numCache>
                <c:formatCode>0%</c:formatCode>
                <c:ptCount val="1"/>
                <c:pt idx="0">
                  <c:v>5.1724137931034482E-2</c:v>
                </c:pt>
              </c:numCache>
            </c:numRef>
          </c:val>
        </c:ser>
        <c:ser>
          <c:idx val="5"/>
          <c:order val="5"/>
          <c:tx>
            <c:strRef>
              <c:f>Arkusz1!$A$7</c:f>
              <c:strCache>
                <c:ptCount val="1"/>
                <c:pt idx="0">
                  <c:v>specjalista ds. bhp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557496173429123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Arkusz1!$G$7</c:f>
              <c:numCache>
                <c:formatCode>0%</c:formatCode>
                <c:ptCount val="1"/>
                <c:pt idx="0">
                  <c:v>1.7241379310344827E-2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0593408"/>
        <c:axId val="140603392"/>
        <c:axId val="0"/>
      </c:bar3DChart>
      <c:catAx>
        <c:axId val="140593408"/>
        <c:scaling>
          <c:orientation val="minMax"/>
        </c:scaling>
        <c:delete val="1"/>
        <c:axPos val="l"/>
        <c:majorTickMark val="out"/>
        <c:minorTickMark val="none"/>
        <c:tickLblPos val="nextTo"/>
        <c:crossAx val="140603392"/>
        <c:crosses val="autoZero"/>
        <c:auto val="1"/>
        <c:lblAlgn val="ctr"/>
        <c:lblOffset val="100"/>
        <c:noMultiLvlLbl val="0"/>
      </c:catAx>
      <c:valAx>
        <c:axId val="14060339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40593408"/>
        <c:crosses val="autoZero"/>
        <c:crossBetween val="between"/>
      </c:valAx>
      <c:spPr>
        <a:ln w="25400">
          <a:noFill/>
        </a:ln>
      </c:spPr>
    </c:plotArea>
    <c:legend>
      <c:legendPos val="b"/>
      <c:layout>
        <c:manualLayout>
          <c:xMode val="edge"/>
          <c:yMode val="edge"/>
          <c:x val="8.2846889006227123E-2"/>
          <c:y val="0.71880231032061292"/>
          <c:w val="0.88082721805630781"/>
          <c:h val="0.140867910575512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pl-PL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nauczyciele pełnozatrudnieni</c:v>
                </c:pt>
              </c:strCache>
            </c:strRef>
          </c:tx>
          <c:spPr>
            <a:solidFill>
              <a:srgbClr val="3399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Arkusz1!$E$1:$F$1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Arkusz1!$E$2:$F$2</c:f>
              <c:numCache>
                <c:formatCode>0%</c:formatCode>
                <c:ptCount val="2"/>
                <c:pt idx="0">
                  <c:v>0.48275862068965519</c:v>
                </c:pt>
                <c:pt idx="1">
                  <c:v>8.6206896551724144E-2</c:v>
                </c:pt>
              </c:numCache>
            </c:numRef>
          </c:val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nauczyciele niepełnozatrudnieni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Arkusz1!$E$1:$F$1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Arkusz1!$E$3:$F$3</c:f>
              <c:numCache>
                <c:formatCode>0%</c:formatCode>
                <c:ptCount val="2"/>
                <c:pt idx="0">
                  <c:v>8.6206896551724144E-2</c:v>
                </c:pt>
                <c:pt idx="1">
                  <c:v>0.10344827586206896</c:v>
                </c:pt>
              </c:numCache>
            </c:numRef>
          </c:val>
        </c:ser>
        <c:ser>
          <c:idx val="2"/>
          <c:order val="2"/>
          <c:tx>
            <c:strRef>
              <c:f>Arkusz1!$A$4</c:f>
              <c:strCache>
                <c:ptCount val="1"/>
                <c:pt idx="0">
                  <c:v>pracownicy administracji</c:v>
                </c:pt>
              </c:strCache>
            </c:strRef>
          </c:tx>
          <c:spPr>
            <a:solidFill>
              <a:srgbClr val="00CC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1"/>
              <c:delete val="1"/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Arkusz1!$E$1:$F$1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Arkusz1!$E$4:$F$4</c:f>
              <c:numCache>
                <c:formatCode>0%</c:formatCode>
                <c:ptCount val="2"/>
                <c:pt idx="0">
                  <c:v>8.6206896551724144E-2</c:v>
                </c:pt>
                <c:pt idx="1">
                  <c:v>0</c:v>
                </c:pt>
              </c:numCache>
            </c:numRef>
          </c:val>
        </c:ser>
        <c:ser>
          <c:idx val="3"/>
          <c:order val="3"/>
          <c:tx>
            <c:strRef>
              <c:f>Arkusz1!$A$5</c:f>
              <c:strCache>
                <c:ptCount val="1"/>
                <c:pt idx="0">
                  <c:v>pracownicy obsługi pełnozatrudnieni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Arkusz1!$E$1:$F$1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Arkusz1!$E$5:$F$5</c:f>
              <c:numCache>
                <c:formatCode>0%</c:formatCode>
                <c:ptCount val="2"/>
                <c:pt idx="0">
                  <c:v>6.8965517241379309E-2</c:v>
                </c:pt>
                <c:pt idx="1">
                  <c:v>1.7241379310344827E-2</c:v>
                </c:pt>
              </c:numCache>
            </c:numRef>
          </c:val>
        </c:ser>
        <c:ser>
          <c:idx val="4"/>
          <c:order val="4"/>
          <c:tx>
            <c:strRef>
              <c:f>Arkusz1!$A$6</c:f>
              <c:strCache>
                <c:ptCount val="1"/>
                <c:pt idx="0">
                  <c:v>pracownicy obsługi niepełnozatrudnieni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1"/>
              <c:delete val="1"/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Arkusz1!$E$1:$F$1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Arkusz1!$E$6:$F$6</c:f>
              <c:numCache>
                <c:formatCode>0%</c:formatCode>
                <c:ptCount val="2"/>
                <c:pt idx="0">
                  <c:v>5.1724137931034482E-2</c:v>
                </c:pt>
                <c:pt idx="1">
                  <c:v>0</c:v>
                </c:pt>
              </c:numCache>
            </c:numRef>
          </c:val>
        </c:ser>
        <c:ser>
          <c:idx val="5"/>
          <c:order val="5"/>
          <c:tx>
            <c:strRef>
              <c:f>Arkusz1!$A$7</c:f>
              <c:strCache>
                <c:ptCount val="1"/>
                <c:pt idx="0">
                  <c:v>specjalista ds. bhp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0"/>
              <c:layout>
                <c:manualLayout>
                  <c:x val="2.1892284144179222E-2"/>
                  <c:y val="-2.0944743149832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997087421212827E-2"/>
                  <c:y val="-6.28342294494962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Arkusz1!$E$1:$F$1</c:f>
              <c:strCache>
                <c:ptCount val="2"/>
                <c:pt idx="0">
                  <c:v>kobiety</c:v>
                </c:pt>
                <c:pt idx="1">
                  <c:v>mężczyźni</c:v>
                </c:pt>
              </c:strCache>
            </c:strRef>
          </c:cat>
          <c:val>
            <c:numRef>
              <c:f>Arkusz1!$E$7:$F$7</c:f>
              <c:numCache>
                <c:formatCode>0%</c:formatCode>
                <c:ptCount val="2"/>
                <c:pt idx="0">
                  <c:v>0</c:v>
                </c:pt>
                <c:pt idx="1">
                  <c:v>1.7241379310344827E-2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663808"/>
        <c:axId val="140677888"/>
        <c:axId val="0"/>
      </c:bar3DChart>
      <c:catAx>
        <c:axId val="140663808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noFill/>
          </a:ln>
        </c:spPr>
        <c:crossAx val="140677888"/>
        <c:crosses val="autoZero"/>
        <c:auto val="1"/>
        <c:lblAlgn val="ctr"/>
        <c:lblOffset val="100"/>
        <c:noMultiLvlLbl val="0"/>
      </c:catAx>
      <c:valAx>
        <c:axId val="14067788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40663808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5.1715134409682385E-3"/>
          <c:y val="0.90468657593689794"/>
          <c:w val="0.98828870535905233"/>
          <c:h val="8.274657817320280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000082"/>
            </a:gs>
            <a:gs pos="44000">
              <a:srgbClr val="0047FF"/>
            </a:gs>
          </a:gsLst>
          <a:path path="rect">
            <a:fillToRect l="100000" t="100000"/>
          </a:path>
          <a:tileRect r="-100000" b="-100000"/>
        </a:gradFill>
      </c:spPr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FFFF"/>
            </a:solidFill>
            <a:ln>
              <a:solidFill>
                <a:schemeClr val="tx1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CC00"/>
              </a:solidFill>
              <a:ln>
                <a:solidFill>
                  <a:schemeClr val="tx1"/>
                </a:solidFill>
              </a:ln>
            </c:spPr>
          </c:dPt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Arkusz1!$A$13:$A$15</c:f>
              <c:strCache>
                <c:ptCount val="3"/>
                <c:pt idx="0">
                  <c:v>nauczyciele</c:v>
                </c:pt>
                <c:pt idx="1">
                  <c:v>pracownicy administracji i obsługi</c:v>
                </c:pt>
                <c:pt idx="2">
                  <c:v>pracownicy razem</c:v>
                </c:pt>
              </c:strCache>
            </c:strRef>
          </c:cat>
          <c:val>
            <c:numRef>
              <c:f>Arkusz1!$C$13:$C$15</c:f>
              <c:numCache>
                <c:formatCode>0.00</c:formatCode>
                <c:ptCount val="3"/>
                <c:pt idx="0">
                  <c:v>10.113636363636363</c:v>
                </c:pt>
                <c:pt idx="1">
                  <c:v>31.785714285714285</c:v>
                </c:pt>
                <c:pt idx="2">
                  <c:v>7.6724137931034484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333824"/>
        <c:axId val="140341632"/>
        <c:axId val="0"/>
      </c:bar3DChart>
      <c:catAx>
        <c:axId val="140333824"/>
        <c:scaling>
          <c:orientation val="minMax"/>
        </c:scaling>
        <c:delete val="0"/>
        <c:axPos val="b"/>
        <c:majorTickMark val="out"/>
        <c:minorTickMark val="none"/>
        <c:tickLblPos val="nextTo"/>
        <c:crossAx val="140341632"/>
        <c:crosses val="autoZero"/>
        <c:auto val="1"/>
        <c:lblAlgn val="ctr"/>
        <c:lblOffset val="100"/>
        <c:noMultiLvlLbl val="0"/>
      </c:catAx>
      <c:valAx>
        <c:axId val="14034163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140333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 w="3175">
          <a:solidFill>
            <a:schemeClr val="tx1"/>
          </a:solidFill>
        </a:ln>
      </c:spPr>
    </c:sideWall>
    <c:backWall>
      <c:thickness val="0"/>
      <c:spPr>
        <a:ln w="3175">
          <a:solidFill>
            <a:schemeClr val="tx1"/>
          </a:solidFill>
        </a:ln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'SZKOŁA wg klas'!$B$2</c:f>
              <c:strCache>
                <c:ptCount val="1"/>
                <c:pt idx="0">
                  <c:v>KLASY I</c:v>
                </c:pt>
              </c:strCache>
            </c:strRef>
          </c:tx>
          <c:spPr>
            <a:solidFill>
              <a:srgbClr val="FF5050"/>
            </a:solidFill>
            <a:ln w="3175"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klas'!$A$5:$A$6</c:f>
              <c:strCache>
                <c:ptCount val="2"/>
                <c:pt idx="0">
                  <c:v>liczba dziewcząt</c:v>
                </c:pt>
                <c:pt idx="1">
                  <c:v>liczba chłopców</c:v>
                </c:pt>
              </c:strCache>
            </c:strRef>
          </c:cat>
          <c:val>
            <c:numRef>
              <c:f>'SZKOŁA wg klas'!$B$5:$B$6</c:f>
              <c:numCache>
                <c:formatCode>General</c:formatCode>
                <c:ptCount val="2"/>
                <c:pt idx="0">
                  <c:v>73</c:v>
                </c:pt>
                <c:pt idx="1">
                  <c:v>40</c:v>
                </c:pt>
              </c:numCache>
            </c:numRef>
          </c:val>
        </c:ser>
        <c:ser>
          <c:idx val="0"/>
          <c:order val="1"/>
          <c:tx>
            <c:strRef>
              <c:f>'SZKOŁA wg klas'!$C$2</c:f>
              <c:strCache>
                <c:ptCount val="1"/>
                <c:pt idx="0">
                  <c:v>KLASY II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klas'!$A$5:$A$6</c:f>
              <c:strCache>
                <c:ptCount val="2"/>
                <c:pt idx="0">
                  <c:v>liczba dziewcząt</c:v>
                </c:pt>
                <c:pt idx="1">
                  <c:v>liczba chłopców</c:v>
                </c:pt>
              </c:strCache>
            </c:strRef>
          </c:cat>
          <c:val>
            <c:numRef>
              <c:f>'SZKOŁA wg klas'!$C$5:$C$6</c:f>
              <c:numCache>
                <c:formatCode>General</c:formatCode>
                <c:ptCount val="2"/>
                <c:pt idx="0">
                  <c:v>94</c:v>
                </c:pt>
                <c:pt idx="1">
                  <c:v>44</c:v>
                </c:pt>
              </c:numCache>
            </c:numRef>
          </c:val>
        </c:ser>
        <c:ser>
          <c:idx val="2"/>
          <c:order val="2"/>
          <c:tx>
            <c:strRef>
              <c:f>'SZKOŁA wg klas'!$D$2</c:f>
              <c:strCache>
                <c:ptCount val="1"/>
                <c:pt idx="0">
                  <c:v>KLASY III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klas'!$A$5:$A$6</c:f>
              <c:strCache>
                <c:ptCount val="2"/>
                <c:pt idx="0">
                  <c:v>liczba dziewcząt</c:v>
                </c:pt>
                <c:pt idx="1">
                  <c:v>liczba chłopców</c:v>
                </c:pt>
              </c:strCache>
            </c:strRef>
          </c:cat>
          <c:val>
            <c:numRef>
              <c:f>'SZKOŁA wg klas'!$D$5:$D$6</c:f>
              <c:numCache>
                <c:formatCode>General</c:formatCode>
                <c:ptCount val="2"/>
                <c:pt idx="0">
                  <c:v>85</c:v>
                </c:pt>
                <c:pt idx="1">
                  <c:v>55</c:v>
                </c:pt>
              </c:numCache>
            </c:numRef>
          </c:val>
        </c:ser>
        <c:ser>
          <c:idx val="3"/>
          <c:order val="3"/>
          <c:tx>
            <c:strRef>
              <c:f>'SZKOŁA wg klas'!$E$2</c:f>
              <c:strCache>
                <c:ptCount val="1"/>
                <c:pt idx="0">
                  <c:v>KLASY IV</c:v>
                </c:pt>
              </c:strCache>
            </c:strRef>
          </c:tx>
          <c:spPr>
            <a:solidFill>
              <a:srgbClr val="CC66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klas'!$A$5:$A$6</c:f>
              <c:strCache>
                <c:ptCount val="2"/>
                <c:pt idx="0">
                  <c:v>liczba dziewcząt</c:v>
                </c:pt>
                <c:pt idx="1">
                  <c:v>liczba chłopców</c:v>
                </c:pt>
              </c:strCache>
            </c:strRef>
          </c:cat>
          <c:val>
            <c:numRef>
              <c:f>'SZKOŁA wg klas'!$E$5:$E$6</c:f>
              <c:numCache>
                <c:formatCode>General</c:formatCode>
                <c:ptCount val="2"/>
                <c:pt idx="0">
                  <c:v>40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778368"/>
        <c:axId val="186779904"/>
        <c:axId val="0"/>
      </c:bar3DChart>
      <c:catAx>
        <c:axId val="18677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6779904"/>
        <c:crosses val="autoZero"/>
        <c:auto val="1"/>
        <c:lblAlgn val="ctr"/>
        <c:lblOffset val="100"/>
        <c:noMultiLvlLbl val="0"/>
      </c:catAx>
      <c:valAx>
        <c:axId val="1867799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8677836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0006817636518915E-2"/>
          <c:y val="0.94448900928726198"/>
          <c:w val="0.82045019456875268"/>
          <c:h val="4.294414482283881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>
          <a:gsLst>
            <a:gs pos="0">
              <a:srgbClr val="000082"/>
            </a:gs>
            <a:gs pos="44000">
              <a:srgbClr val="0047FF"/>
            </a:gs>
          </a:gsLst>
          <a:path path="rect">
            <a:fillToRect l="100000" t="100000"/>
          </a:path>
        </a:gradFill>
      </c:spPr>
    </c:floor>
    <c:sideWall>
      <c:thickness val="0"/>
      <c:spPr>
        <a:ln>
          <a:solidFill>
            <a:schemeClr val="tx1"/>
          </a:solidFill>
        </a:ln>
      </c:spPr>
    </c:sideWall>
    <c:backWall>
      <c:thickness val="0"/>
      <c:spPr>
        <a:ln>
          <a:solidFill>
            <a:schemeClr val="tx1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FFFF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3399FF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FF"/>
              </a:solidFill>
              <a:ln>
                <a:solidFill>
                  <a:schemeClr val="tx1"/>
                </a:solidFill>
              </a:ln>
            </c:spPr>
          </c:dPt>
          <c:dLbls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Arkusz1!$A$13:$A$15</c:f>
              <c:strCache>
                <c:ptCount val="3"/>
                <c:pt idx="0">
                  <c:v>nauczyciele</c:v>
                </c:pt>
                <c:pt idx="1">
                  <c:v>pracownicy administracji i obsługi</c:v>
                </c:pt>
                <c:pt idx="2">
                  <c:v>pracownicy razem</c:v>
                </c:pt>
              </c:strCache>
            </c:strRef>
          </c:cat>
          <c:val>
            <c:numRef>
              <c:f>Arkusz1!$D$13:$D$15</c:f>
              <c:numCache>
                <c:formatCode>0.00</c:formatCode>
                <c:ptCount val="3"/>
                <c:pt idx="0">
                  <c:v>9.8876404494382023E-2</c:v>
                </c:pt>
                <c:pt idx="1">
                  <c:v>3.1460674157303373E-2</c:v>
                </c:pt>
                <c:pt idx="2">
                  <c:v>0.1303370786516854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365824"/>
        <c:axId val="140378112"/>
        <c:axId val="0"/>
      </c:bar3DChart>
      <c:catAx>
        <c:axId val="140365824"/>
        <c:scaling>
          <c:orientation val="minMax"/>
        </c:scaling>
        <c:delete val="0"/>
        <c:axPos val="b"/>
        <c:majorTickMark val="out"/>
        <c:minorTickMark val="none"/>
        <c:tickLblPos val="nextTo"/>
        <c:crossAx val="140378112"/>
        <c:crosses val="autoZero"/>
        <c:auto val="1"/>
        <c:lblAlgn val="ctr"/>
        <c:lblOffset val="100"/>
        <c:noMultiLvlLbl val="0"/>
      </c:catAx>
      <c:valAx>
        <c:axId val="14037811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0.00" sourceLinked="1"/>
        <c:majorTickMark val="out"/>
        <c:minorTickMark val="none"/>
        <c:tickLblPos val="nextTo"/>
        <c:crossAx val="140365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'szkoła wg typów szkół'!$J$5</c:f>
              <c:strCache>
                <c:ptCount val="1"/>
                <c:pt idx="0">
                  <c:v>dziewczęta</c:v>
                </c:pt>
              </c:strCache>
            </c:strRef>
          </c:tx>
          <c:spPr>
            <a:solidFill>
              <a:srgbClr val="FF505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szkół'!$K$2:$M$2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szkół'!$K$5:$M$5</c:f>
              <c:numCache>
                <c:formatCode>0</c:formatCode>
                <c:ptCount val="3"/>
                <c:pt idx="0">
                  <c:v>21.333333333333332</c:v>
                </c:pt>
                <c:pt idx="1">
                  <c:v>15.166666666666666</c:v>
                </c:pt>
                <c:pt idx="2" formatCode="General">
                  <c:v>23</c:v>
                </c:pt>
              </c:numCache>
            </c:numRef>
          </c:val>
        </c:ser>
        <c:ser>
          <c:idx val="1"/>
          <c:order val="1"/>
          <c:tx>
            <c:strRef>
              <c:f>'szkoła wg typów szkół'!$J$6</c:f>
              <c:strCache>
                <c:ptCount val="1"/>
                <c:pt idx="0">
                  <c:v>chłopcy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typów szkół'!$K$2:$M$2</c:f>
              <c:strCache>
                <c:ptCount val="3"/>
                <c:pt idx="0">
                  <c:v>liceum ogólnokształcące</c:v>
                </c:pt>
                <c:pt idx="1">
                  <c:v>technikum</c:v>
                </c:pt>
                <c:pt idx="2">
                  <c:v>liceum profilowane</c:v>
                </c:pt>
              </c:strCache>
            </c:strRef>
          </c:cat>
          <c:val>
            <c:numRef>
              <c:f>'szkoła wg typów szkół'!$K$6:$M$6</c:f>
              <c:numCache>
                <c:formatCode>0</c:formatCode>
                <c:ptCount val="3"/>
                <c:pt idx="0">
                  <c:v>5.666666666666667</c:v>
                </c:pt>
                <c:pt idx="1">
                  <c:v>10.333333333333334</c:v>
                </c:pt>
                <c:pt idx="2" formatCode="General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6831616"/>
        <c:axId val="186833152"/>
        <c:axId val="0"/>
      </c:bar3DChart>
      <c:catAx>
        <c:axId val="18683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6833152"/>
        <c:crosses val="autoZero"/>
        <c:auto val="1"/>
        <c:lblAlgn val="ctr"/>
        <c:lblOffset val="100"/>
        <c:noMultiLvlLbl val="0"/>
      </c:catAx>
      <c:valAx>
        <c:axId val="186833152"/>
        <c:scaling>
          <c:orientation val="minMax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numFmt formatCode="0" sourceLinked="1"/>
        <c:majorTickMark val="out"/>
        <c:minorTickMark val="none"/>
        <c:tickLblPos val="nextTo"/>
        <c:crossAx val="1868316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</c:spPr>
    </c:floor>
    <c:sideWall>
      <c:thickness val="0"/>
      <c:spPr>
        <a:ln>
          <a:solidFill>
            <a:sysClr val="windowText" lastClr="000000"/>
          </a:solidFill>
        </a:ln>
      </c:spPr>
    </c:sideWall>
    <c:backWall>
      <c:thickness val="0"/>
      <c:spPr>
        <a:ln>
          <a:solidFill>
            <a:sysClr val="windowText" lastClr="000000"/>
          </a:solidFill>
        </a:ln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'SZKOŁA wg klas'!$J$5</c:f>
              <c:strCache>
                <c:ptCount val="1"/>
                <c:pt idx="0">
                  <c:v>dziewczęta</c:v>
                </c:pt>
              </c:strCache>
            </c:strRef>
          </c:tx>
          <c:spPr>
            <a:solidFill>
              <a:srgbClr val="FF5050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klas'!$K$2:$N$2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klas'!$K$5:$N$5</c:f>
              <c:numCache>
                <c:formatCode>General</c:formatCode>
                <c:ptCount val="4"/>
                <c:pt idx="0">
                  <c:v>14.6</c:v>
                </c:pt>
                <c:pt idx="1">
                  <c:v>18.8</c:v>
                </c:pt>
                <c:pt idx="2">
                  <c:v>17</c:v>
                </c:pt>
                <c:pt idx="3">
                  <c:v>20</c:v>
                </c:pt>
              </c:numCache>
            </c:numRef>
          </c:val>
        </c:ser>
        <c:ser>
          <c:idx val="1"/>
          <c:order val="1"/>
          <c:tx>
            <c:strRef>
              <c:f>'SZKOŁA wg klas'!$J$6</c:f>
              <c:strCache>
                <c:ptCount val="1"/>
                <c:pt idx="0">
                  <c:v>chłopcy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numFmt formatCode="#,##0" sourceLinked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'SZKOŁA wg klas'!$K$2:$N$2</c:f>
              <c:strCache>
                <c:ptCount val="4"/>
                <c:pt idx="0">
                  <c:v>KLASY I</c:v>
                </c:pt>
                <c:pt idx="1">
                  <c:v>KLASY II</c:v>
                </c:pt>
                <c:pt idx="2">
                  <c:v>KLASY III</c:v>
                </c:pt>
                <c:pt idx="3">
                  <c:v>KLASY IV</c:v>
                </c:pt>
              </c:strCache>
            </c:strRef>
          </c:cat>
          <c:val>
            <c:numRef>
              <c:f>'SZKOŁA wg klas'!$K$6:$N$6</c:f>
              <c:numCache>
                <c:formatCode>General</c:formatCode>
                <c:ptCount val="4"/>
                <c:pt idx="0">
                  <c:v>8</c:v>
                </c:pt>
                <c:pt idx="1">
                  <c:v>8.8000000000000007</c:v>
                </c:pt>
                <c:pt idx="2">
                  <c:v>11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905344"/>
        <c:axId val="186906880"/>
        <c:axId val="0"/>
      </c:bar3DChart>
      <c:catAx>
        <c:axId val="186905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6906880"/>
        <c:crosses val="autoZero"/>
        <c:auto val="1"/>
        <c:lblAlgn val="ctr"/>
        <c:lblOffset val="100"/>
        <c:noMultiLvlLbl val="0"/>
      </c:catAx>
      <c:valAx>
        <c:axId val="186906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9053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1"/>
          <c:order val="0"/>
          <c:tx>
            <c:strRef>
              <c:f>'szkoła wg typów szkół'!$A$5</c:f>
              <c:strCache>
                <c:ptCount val="1"/>
                <c:pt idx="0">
                  <c:v>dziewczęta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5050"/>
              </a:solidFill>
              <a:ln>
                <a:solidFill>
                  <a:sysClr val="windowText" lastClr="000000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dziewczęta
17</a:t>
                    </a:r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ysClr val="windowText" lastClr="000000"/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</c:dLbls>
          <c:val>
            <c:numRef>
              <c:f>'szkoła wg typów szkół'!$F$5</c:f>
              <c:numCache>
                <c:formatCode>0.00</c:formatCode>
                <c:ptCount val="1"/>
                <c:pt idx="0">
                  <c:v>17.176470588235293</c:v>
                </c:pt>
              </c:numCache>
            </c:numRef>
          </c:val>
        </c:ser>
        <c:ser>
          <c:idx val="0"/>
          <c:order val="1"/>
          <c:tx>
            <c:strRef>
              <c:f>'szkoła wg typów szkół'!$A$6</c:f>
              <c:strCache>
                <c:ptCount val="1"/>
                <c:pt idx="0">
                  <c:v>chłopcy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chłopcy
9</a:t>
                    </a:r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ysClr val="windowText" lastClr="000000"/>
                  </a:solidFill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</c:dLbls>
          <c:val>
            <c:numRef>
              <c:f>'szkoła wg typów szkół'!$F$6</c:f>
              <c:numCache>
                <c:formatCode>0.00</c:formatCode>
                <c:ptCount val="1"/>
                <c:pt idx="0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959360"/>
        <c:axId val="186960896"/>
        <c:axId val="0"/>
      </c:bar3DChart>
      <c:catAx>
        <c:axId val="186959360"/>
        <c:scaling>
          <c:orientation val="minMax"/>
        </c:scaling>
        <c:delete val="1"/>
        <c:axPos val="l"/>
        <c:majorTickMark val="out"/>
        <c:minorTickMark val="none"/>
        <c:tickLblPos val="nextTo"/>
        <c:crossAx val="186960896"/>
        <c:crosses val="autoZero"/>
        <c:auto val="1"/>
        <c:lblAlgn val="ctr"/>
        <c:lblOffset val="100"/>
        <c:noMultiLvlLbl val="0"/>
      </c:catAx>
      <c:valAx>
        <c:axId val="186960896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869593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="1"/>
      </a:pPr>
      <a:endParaRPr lang="pl-P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58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5625517812758904E-2"/>
          <c:y val="2.2644927536231884E-2"/>
          <c:w val="0.95962589734230241"/>
          <c:h val="0.90942028985507251"/>
        </c:manualLayout>
      </c:layout>
      <c:bar3DChart>
        <c:barDir val="col"/>
        <c:grouping val="clustered"/>
        <c:varyColors val="0"/>
        <c:ser>
          <c:idx val="0"/>
          <c:order val="0"/>
          <c:tx>
            <c:v>I LO</c:v>
          </c:tx>
          <c:spPr>
            <a:solidFill>
              <a:srgbClr val="00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5.5187637969094927E-3"/>
                  <c:y val="7.4728260869565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Arkusz2!$C$1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ser>
          <c:idx val="1"/>
          <c:order val="1"/>
          <c:tx>
            <c:v>I TA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9.6578366445916122E-3"/>
                  <c:y val="6.3405797101449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Arkusz2!$D$1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v>I TB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4.1390728476820684E-3"/>
                  <c:y val="6.5670289855072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Arkusz2!$E$1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3"/>
          <c:order val="3"/>
          <c:tx>
            <c:v>I TG</c:v>
          </c:tx>
          <c:spPr>
            <a:solidFill>
              <a:srgbClr val="00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5.5187637969094927E-3"/>
                  <c:y val="7.0199275362318847E-2"/>
                </c:manualLayout>
              </c:layout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Arkusz2!$F$1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ser>
          <c:idx val="4"/>
          <c:order val="4"/>
          <c:tx>
            <c:v>I TOT</c:v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796909492273732E-3"/>
                  <c:y val="8.3786231884057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Arkusz2!$G$1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683392"/>
        <c:axId val="188684928"/>
        <c:axId val="0"/>
      </c:bar3DChart>
      <c:catAx>
        <c:axId val="188683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18868492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868492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868339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7.1942192035598235E-2"/>
          <c:y val="0.94977996975921486"/>
          <c:w val="0.72090579426743839"/>
          <c:h val="3.6633073719045992E-2"/>
        </c:manualLayout>
      </c:layout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58"/>
      <c:rotY val="20"/>
      <c:depthPercent val="100"/>
      <c:rAngAx val="1"/>
    </c:view3D>
    <c:floor>
      <c:thickness val="0"/>
      <c:spPr>
        <a:gradFill>
          <a:gsLst>
            <a:gs pos="0">
              <a:srgbClr val="000082"/>
            </a:gs>
            <a:gs pos="100000">
              <a:srgbClr val="0047FF"/>
            </a:gs>
          </a:gsLst>
          <a:lin ang="5400000" scaled="0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12700">
          <a:solidFill>
            <a:srgbClr val="808080"/>
          </a:solidFill>
          <a:prstDash val="solid"/>
        </a:ln>
      </c:spPr>
    </c:sideWall>
    <c:backWall>
      <c:thickness val="0"/>
      <c:spPr>
        <a:noFill/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5625517812758904E-2"/>
          <c:y val="2.2644927536231884E-2"/>
          <c:w val="0.96018048964905878"/>
          <c:h val="0.90942028985507251"/>
        </c:manualLayout>
      </c:layout>
      <c:bar3DChart>
        <c:barDir val="col"/>
        <c:grouping val="clustered"/>
        <c:varyColors val="0"/>
        <c:ser>
          <c:idx val="0"/>
          <c:order val="0"/>
          <c:tx>
            <c:v>II LO</c:v>
          </c:tx>
          <c:spPr>
            <a:solidFill>
              <a:srgbClr val="00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-1.3796909492273732E-3"/>
                  <c:y val="7.9257246376811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Arkusz2!$C$1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1"/>
          <c:order val="1"/>
          <c:tx>
            <c:v>II TA</c:v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796909492273732E-3"/>
                  <c:y val="8.3786231884057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Arkusz2!$D$1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ser>
          <c:idx val="2"/>
          <c:order val="2"/>
          <c:tx>
            <c:v>II TB</c:v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4.1390728476820684E-3"/>
                  <c:y val="7.4728260869565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Arkusz2!$E$1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ser>
          <c:idx val="3"/>
          <c:order val="3"/>
          <c:tx>
            <c:v>II TG</c:v>
          </c:tx>
          <c:spPr>
            <a:solidFill>
              <a:srgbClr val="00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7.0199275362318847E-2"/>
                </c:manualLayout>
              </c:layout>
              <c:spPr>
                <a:solidFill>
                  <a:srgbClr val="FFFFFF"/>
                </a:solidFill>
                <a:ln w="3175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Arkusz2!$F$1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</c:ser>
        <c:ser>
          <c:idx val="4"/>
          <c:order val="4"/>
          <c:tx>
            <c:v>II LA</c:v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796909492273732E-3"/>
                  <c:y val="7.2463768115942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Arkusz2!$G$1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031552"/>
        <c:axId val="189033088"/>
        <c:axId val="0"/>
      </c:bar3DChart>
      <c:catAx>
        <c:axId val="189031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low"/>
        <c:crossAx val="189033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903308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18903155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8817376718638645"/>
          <c:y val="0.94955637338810905"/>
          <c:w val="0.60709606559941598"/>
          <c:h val="4.3650148351021337E-2"/>
        </c:manualLayout>
      </c:layout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EFF30-0231-45D1-89AB-613896E9CB9F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50274-3411-40E1-9E0D-F628044160D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6538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50274-3411-40E1-9E0D-F628044160DA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51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12.07.2022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lus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hyperlink" Target="Prezentacja%20Krystian%2014%20-%20klasy%20wg%20p&#322;ci.ppt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hyperlink" Target="Prezentacja%20Krystian%205%20-%20klasy%20wg%20liczby%20przedmiot&#243;w.pptx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hyperlink" Target="Prezentacja%20Bartek%2012%20-%20&#347;rednie.ppt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hyperlink" Target="Prezentacja%20Adrian%2015%20-%20oceny.pptx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hyperlink" Target="Prezentacja%20Daniel%2010%20-%20zachowanie.pptx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hyperlink" Target="Prezentacja%20Micha&#322;%2011%20-%20frekwencja.pptx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hyperlink" Target="pracownicy%206.pptx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hyperlink" Target="po&#322;o&#380;enie%206.pptx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hyperlink" Target="w%20obiektywie%2022.pptx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Prezentacja%20Krystian%203%20-%20klasy%20wg%20ilo&#347;ci%20klas.pptx" TargetMode="Externa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wej&#347;ciowe.pptx#-1,5,podsumowanie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8134672" cy="5760639"/>
          </a:xfrm>
        </p:spPr>
        <p:txBody>
          <a:bodyPr/>
          <a:lstStyle/>
          <a:p>
            <a:pPr marL="182880" indent="0" algn="ctr">
              <a:buNone/>
            </a:pPr>
            <a:r>
              <a:rPr lang="pl-PL" i="1" dirty="0" smtClean="0">
                <a:effectLst/>
              </a:rPr>
              <a:t/>
            </a:r>
            <a:br>
              <a:rPr lang="pl-PL" i="1" dirty="0" smtClean="0">
                <a:effectLst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EKONOMIK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LICZBACH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CZYLI,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NASZEJ SZKOLE MÓWI </a:t>
            </a: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STATYSTYKA 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TYLKO ONA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24951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3" y="115888"/>
            <a:ext cx="7952308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Ilość klas </a:t>
            </a:r>
            <a:br>
              <a:rPr lang="pl-PL" dirty="0" smtClean="0"/>
            </a:br>
            <a:r>
              <a:rPr lang="pl-PL" dirty="0" smtClean="0"/>
              <a:t>w zależności </a:t>
            </a:r>
            <a:br>
              <a:rPr lang="pl-PL" dirty="0" smtClean="0"/>
            </a:br>
            <a:r>
              <a:rPr lang="pl-PL" dirty="0" smtClean="0"/>
              <a:t>od typu szkoły</a:t>
            </a:r>
            <a:endParaRPr lang="pl-PL" dirty="0"/>
          </a:p>
        </p:txBody>
      </p:sp>
      <p:graphicFrame>
        <p:nvGraphicFramePr>
          <p:cNvPr id="3" name="Wykres 2"/>
          <p:cNvGraphicFramePr>
            <a:graphicFrameLocks noGrp="1"/>
          </p:cNvGraphicFramePr>
          <p:nvPr/>
        </p:nvGraphicFramePr>
        <p:xfrm>
          <a:off x="251520" y="1772816"/>
          <a:ext cx="8745360" cy="497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762046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5" y="115888"/>
            <a:ext cx="7664276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/>
              <a:t>Ilość klas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zależności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od poziomu klasy</a:t>
            </a:r>
            <a:endParaRPr lang="pl-PL" dirty="0"/>
          </a:p>
        </p:txBody>
      </p:sp>
      <p:graphicFrame>
        <p:nvGraphicFramePr>
          <p:cNvPr id="3" name="Wykres 2">
            <a:hlinkClick r:id="rId2" action="ppaction://hlinkpres?slideindex=1&amp;slidetitle=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88886"/>
              </p:ext>
            </p:extLst>
          </p:nvPr>
        </p:nvGraphicFramePr>
        <p:xfrm>
          <a:off x="0" y="1772816"/>
          <a:ext cx="9144000" cy="497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867981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563" y="3132138"/>
            <a:ext cx="7175500" cy="17938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pl-PL" dirty="0" smtClean="0"/>
              <a:t>Uczniowie Ekonomika wg płci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714954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975" y="115888"/>
            <a:ext cx="6511925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Uczniowie Ekonomika wg płci i typu szkoły</a:t>
            </a:r>
            <a:endParaRPr lang="pl-PL" dirty="0"/>
          </a:p>
        </p:txBody>
      </p:sp>
      <p:graphicFrame>
        <p:nvGraphicFramePr>
          <p:cNvPr id="3" name="Wykres 2"/>
          <p:cNvGraphicFramePr>
            <a:graphicFrameLocks noGrp="1"/>
          </p:cNvGraphicFramePr>
          <p:nvPr/>
        </p:nvGraphicFramePr>
        <p:xfrm>
          <a:off x="-9475" y="1556792"/>
          <a:ext cx="9189987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633361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7" y="115888"/>
            <a:ext cx="7016204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Uczniowie Ekonomika wg płci i poziomu klasy</a:t>
            </a:r>
            <a:endParaRPr lang="pl-PL" dirty="0"/>
          </a:p>
        </p:txBody>
      </p:sp>
      <p:graphicFrame>
        <p:nvGraphicFramePr>
          <p:cNvPr id="3" name="Wykres 2"/>
          <p:cNvGraphicFramePr>
            <a:graphicFrameLocks noGrp="1"/>
          </p:cNvGraphicFramePr>
          <p:nvPr/>
        </p:nvGraphicFramePr>
        <p:xfrm>
          <a:off x="-25127" y="1484784"/>
          <a:ext cx="9061623" cy="5368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146644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3" y="115888"/>
            <a:ext cx="7232228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Średnia liczba uczniów w klasie wg typu szkoły </a:t>
            </a:r>
            <a:endParaRPr lang="pl-PL" dirty="0"/>
          </a:p>
        </p:txBody>
      </p:sp>
      <p:graphicFrame>
        <p:nvGraphicFramePr>
          <p:cNvPr id="3" name="Wykres 2"/>
          <p:cNvGraphicFramePr>
            <a:graphicFrameLocks noGrp="1"/>
          </p:cNvGraphicFramePr>
          <p:nvPr/>
        </p:nvGraphicFramePr>
        <p:xfrm>
          <a:off x="107504" y="1670026"/>
          <a:ext cx="8673352" cy="5187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280384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3" y="115888"/>
            <a:ext cx="7232228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Średnia liczba uczniów  w klasie wg poziomu klasy </a:t>
            </a:r>
            <a:endParaRPr lang="pl-PL" dirty="0"/>
          </a:p>
        </p:txBody>
      </p:sp>
      <p:graphicFrame>
        <p:nvGraphicFramePr>
          <p:cNvPr id="3" name="Wykres 2"/>
          <p:cNvGraphicFramePr>
            <a:graphicFrameLocks noGrp="1"/>
          </p:cNvGraphicFramePr>
          <p:nvPr/>
        </p:nvGraphicFramePr>
        <p:xfrm>
          <a:off x="0" y="1659920"/>
          <a:ext cx="9144000" cy="519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918126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1" y="115888"/>
            <a:ext cx="860038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Średnia liczba uczniów </a:t>
            </a:r>
            <a:br>
              <a:rPr lang="pl-PL" dirty="0" smtClean="0"/>
            </a:br>
            <a:r>
              <a:rPr lang="pl-PL" dirty="0" smtClean="0"/>
              <a:t>w klasie z podziałem wg płci</a:t>
            </a:r>
            <a:endParaRPr lang="pl-PL" dirty="0"/>
          </a:p>
        </p:txBody>
      </p:sp>
      <p:graphicFrame>
        <p:nvGraphicFramePr>
          <p:cNvPr id="3" name="Wykres 2">
            <a:hlinkClick r:id="rId2" action="ppaction://hlinkpres?slideindex=1&amp;slidetitle=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72548"/>
              </p:ext>
            </p:extLst>
          </p:nvPr>
        </p:nvGraphicFramePr>
        <p:xfrm>
          <a:off x="-68903" y="0"/>
          <a:ext cx="921290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076851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17581" y="1628800"/>
            <a:ext cx="7175351" cy="3296657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Klasy w </a:t>
            </a:r>
            <a:r>
              <a:rPr lang="pl-PL" dirty="0" err="1" smtClean="0"/>
              <a:t>Ekonomiku</a:t>
            </a:r>
            <a:r>
              <a:rPr lang="pl-PL" dirty="0" smtClean="0"/>
              <a:t> wg liczby przedmiotów </a:t>
            </a:r>
            <a:br>
              <a:rPr lang="pl-PL" dirty="0" smtClean="0"/>
            </a:br>
            <a:r>
              <a:rPr lang="pl-PL" dirty="0" smtClean="0"/>
              <a:t>w roku szkolnym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0763960"/>
      </p:ext>
    </p:extLst>
  </p:cSld>
  <p:clrMapOvr>
    <a:masterClrMapping/>
  </p:clrMapOvr>
  <p:transition spd="slow">
    <p:plu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1691680" y="44624"/>
            <a:ext cx="6512511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pl-PL" dirty="0"/>
              <a:t>Liczba </a:t>
            </a:r>
            <a:r>
              <a:rPr lang="pl-PL" dirty="0" smtClean="0"/>
              <a:t>przedmiotów </a:t>
            </a:r>
            <a:r>
              <a:rPr lang="pl-PL" dirty="0"/>
              <a:t>w </a:t>
            </a:r>
            <a:r>
              <a:rPr lang="pl-PL" dirty="0" smtClean="0"/>
              <a:t>klasach pierwszych</a:t>
            </a:r>
            <a:endParaRPr lang="pl-PL" dirty="0"/>
          </a:p>
        </p:txBody>
      </p:sp>
      <p:graphicFrame>
        <p:nvGraphicFramePr>
          <p:cNvPr id="8" name="Wykres 7"/>
          <p:cNvGraphicFramePr>
            <a:graphicFrameLocks noGrp="1"/>
          </p:cNvGraphicFramePr>
          <p:nvPr/>
        </p:nvGraphicFramePr>
        <p:xfrm>
          <a:off x="0" y="1412776"/>
          <a:ext cx="889248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158170"/>
      </p:ext>
    </p:extLst>
  </p:cSld>
  <p:clrMapOvr>
    <a:masterClrMapping/>
  </p:clrMapOvr>
  <p:transition spd="slow"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272808" cy="4968552"/>
          </a:xfrm>
        </p:spPr>
        <p:txBody>
          <a:bodyPr anchor="t"/>
          <a:lstStyle/>
          <a:p>
            <a:pPr marL="0" indent="0" algn="l">
              <a:buNone/>
              <a:defRPr/>
            </a:pP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CZŁONKOWIE GRUPY PROJEKTOWEJ:</a:t>
            </a:r>
            <a:b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Bartosz </a:t>
            </a:r>
            <a:r>
              <a:rPr 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Berdziński</a:t>
            </a: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Daniel Gołębski</a:t>
            </a:r>
            <a:b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Adrian </a:t>
            </a:r>
            <a:r>
              <a:rPr 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Rytelewski</a:t>
            </a: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Michał </a:t>
            </a:r>
            <a:r>
              <a:rPr 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Sobalski</a:t>
            </a: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Krystian Wdzięczny</a:t>
            </a:r>
            <a:b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pl-PL" sz="2400" cap="all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i </a:t>
            </a:r>
            <a:r>
              <a:rPr lang="pl-PL" sz="2400" cap="all" dirty="0" err="1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</a:t>
            </a:r>
            <a:r>
              <a:rPr lang="pl-PL" sz="2400" cap="all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cap="all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cap="all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cap="all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zespole szkół </a:t>
            </a:r>
            <a:r>
              <a:rPr lang="pl-PL" sz="2400" cap="all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cap="all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cap="all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ekonomiczno – </a:t>
            </a:r>
            <a:r>
              <a:rPr lang="pl-PL" sz="2400" cap="all" dirty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administracyjnych </a:t>
            </a:r>
            <a:r>
              <a:rPr lang="pl-PL" sz="2400" cap="all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cap="all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cap="all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kole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23528" y="5373216"/>
            <a:ext cx="7698686" cy="1267508"/>
          </a:xfrm>
        </p:spPr>
        <p:txBody>
          <a:bodyPr anchor="b">
            <a:normAutofit/>
          </a:bodyPr>
          <a:lstStyle/>
          <a:p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OPIEKUN GRUPY PROJEKTOWEJ:</a:t>
            </a:r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Katarzyna Krzymiń</a:t>
            </a:r>
            <a:r>
              <a:rPr lang="pl-PL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954077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691680" y="44624"/>
            <a:ext cx="6512511" cy="1143000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pl-PL" dirty="0" smtClean="0"/>
              <a:t>Liczba przedmiotów w klasach drugich</a:t>
            </a:r>
            <a:endParaRPr lang="pl-PL" dirty="0"/>
          </a:p>
        </p:txBody>
      </p:sp>
      <p:graphicFrame>
        <p:nvGraphicFramePr>
          <p:cNvPr id="6" name="Wykres 5"/>
          <p:cNvGraphicFramePr>
            <a:graphicFrameLocks noGrp="1"/>
          </p:cNvGraphicFramePr>
          <p:nvPr/>
        </p:nvGraphicFramePr>
        <p:xfrm>
          <a:off x="0" y="1412776"/>
          <a:ext cx="8892480" cy="5451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9639739"/>
      </p:ext>
    </p:extLst>
  </p:cSld>
  <p:clrMapOvr>
    <a:masterClrMapping/>
  </p:clrMapOvr>
  <p:transition spd="slow">
    <p:plu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483768" y="260648"/>
            <a:ext cx="6512511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pl-PL" dirty="0"/>
              <a:t>Liczba przedmiotów w </a:t>
            </a:r>
            <a:r>
              <a:rPr lang="pl-PL" dirty="0" smtClean="0"/>
              <a:t>klasach trzecich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/>
        </p:nvGraphicFramePr>
        <p:xfrm>
          <a:off x="14883" y="1556792"/>
          <a:ext cx="8949605" cy="5274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2499488"/>
      </p:ext>
    </p:extLst>
  </p:cSld>
  <p:clrMapOvr>
    <a:masterClrMapping/>
  </p:clrMapOvr>
  <p:transition spd="slow"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2483768" y="260648"/>
            <a:ext cx="6512511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pl-PL" dirty="0"/>
              <a:t>Liczba przedmiotów w </a:t>
            </a:r>
            <a:r>
              <a:rPr lang="pl-PL" dirty="0" smtClean="0"/>
              <a:t>klasach czwartych</a:t>
            </a:r>
            <a:endParaRPr lang="pl-PL" dirty="0"/>
          </a:p>
        </p:txBody>
      </p:sp>
      <p:graphicFrame>
        <p:nvGraphicFramePr>
          <p:cNvPr id="4" name="Wykres 3">
            <a:hlinkClick r:id="rId2" action="ppaction://hlinkpres?slideindex=1&amp;slidetitle=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7292"/>
              </p:ext>
            </p:extLst>
          </p:nvPr>
        </p:nvGraphicFramePr>
        <p:xfrm>
          <a:off x="0" y="1700808"/>
          <a:ext cx="9144000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670650"/>
      </p:ext>
    </p:extLst>
  </p:cSld>
  <p:clrMapOvr>
    <a:masterClrMapping/>
  </p:clrMapOvr>
  <p:transition spd="slow">
    <p:plu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175351" cy="568863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Średnie ocen uzyskane </a:t>
            </a:r>
            <a:br>
              <a:rPr lang="pl-PL" dirty="0" smtClean="0"/>
            </a:br>
            <a:r>
              <a:rPr lang="pl-PL" dirty="0" smtClean="0"/>
              <a:t>w I semestrze </a:t>
            </a:r>
            <a:br>
              <a:rPr lang="pl-PL" dirty="0" smtClean="0"/>
            </a:br>
            <a:r>
              <a:rPr lang="pl-PL" dirty="0" smtClean="0"/>
              <a:t>roku szkolnego 2012/2013	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9637319"/>
      </p:ext>
    </p:extLst>
  </p:cSld>
  <p:clrMapOvr>
    <a:masterClrMapping/>
  </p:clrMapOvr>
  <p:transition spd="slow"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00157" cy="1143000"/>
          </a:xfrm>
        </p:spPr>
        <p:txBody>
          <a:bodyPr/>
          <a:lstStyle/>
          <a:p>
            <a:r>
              <a:rPr lang="pl-PL" dirty="0" smtClean="0"/>
              <a:t>Średnia ocen</a:t>
            </a:r>
            <a:br>
              <a:rPr lang="pl-PL" dirty="0" smtClean="0"/>
            </a:br>
            <a:r>
              <a:rPr lang="pl-PL" dirty="0" smtClean="0"/>
              <a:t> wg typów szkół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891477"/>
              </p:ext>
            </p:extLst>
          </p:nvPr>
        </p:nvGraphicFramePr>
        <p:xfrm>
          <a:off x="9610" y="1196752"/>
          <a:ext cx="8961384" cy="5548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6254389"/>
      </p:ext>
    </p:extLst>
  </p:cSld>
  <p:clrMapOvr>
    <a:masterClrMapping/>
  </p:clrMapOvr>
  <p:transition spd="slow">
    <p:plu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72165" cy="1143000"/>
          </a:xfrm>
        </p:spPr>
        <p:txBody>
          <a:bodyPr/>
          <a:lstStyle/>
          <a:p>
            <a:r>
              <a:rPr lang="pl-PL" dirty="0" smtClean="0"/>
              <a:t>Średnie oceny</a:t>
            </a:r>
            <a:br>
              <a:rPr lang="pl-PL" dirty="0" smtClean="0"/>
            </a:br>
            <a:r>
              <a:rPr lang="pl-PL" dirty="0" smtClean="0"/>
              <a:t>wg poziomu klasy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309238"/>
              </p:ext>
            </p:extLst>
          </p:nvPr>
        </p:nvGraphicFramePr>
        <p:xfrm>
          <a:off x="-18846" y="744555"/>
          <a:ext cx="9310687" cy="6084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0062265"/>
      </p:ext>
    </p:extLst>
  </p:cSld>
  <p:clrMapOvr>
    <a:masterClrMapping/>
  </p:clrMapOvr>
  <p:transition spd="slow">
    <p:plu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16181" cy="1143000"/>
          </a:xfrm>
        </p:spPr>
        <p:txBody>
          <a:bodyPr/>
          <a:lstStyle/>
          <a:p>
            <a:r>
              <a:rPr lang="pl-PL" dirty="0"/>
              <a:t>Średnia </a:t>
            </a:r>
            <a:r>
              <a:rPr lang="pl-PL" dirty="0" smtClean="0"/>
              <a:t>ocen na klasę </a:t>
            </a:r>
            <a:br>
              <a:rPr lang="pl-PL" dirty="0" smtClean="0"/>
            </a:br>
            <a:r>
              <a:rPr lang="pl-PL" dirty="0" smtClean="0"/>
              <a:t>z podziałem na typ średniej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774394"/>
              </p:ext>
            </p:extLst>
          </p:nvPr>
        </p:nvGraphicFramePr>
        <p:xfrm>
          <a:off x="-68903" y="1700808"/>
          <a:ext cx="8889376" cy="4755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1707225"/>
      </p:ext>
    </p:extLst>
  </p:cSld>
  <p:clrMapOvr>
    <a:masterClrMapping/>
  </p:clrMapOvr>
  <p:transition spd="slow">
    <p:plu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00157" cy="1143000"/>
          </a:xfrm>
        </p:spPr>
        <p:txBody>
          <a:bodyPr/>
          <a:lstStyle/>
          <a:p>
            <a:r>
              <a:rPr lang="pl-PL" dirty="0" smtClean="0"/>
              <a:t>Średnie ocen </a:t>
            </a:r>
            <a:br>
              <a:rPr lang="pl-PL" dirty="0" smtClean="0"/>
            </a:br>
            <a:r>
              <a:rPr lang="pl-PL" dirty="0" smtClean="0"/>
              <a:t>w klasach pierwszych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224339"/>
              </p:ext>
            </p:extLst>
          </p:nvPr>
        </p:nvGraphicFramePr>
        <p:xfrm>
          <a:off x="-43948" y="1240692"/>
          <a:ext cx="9212385" cy="5617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1596787"/>
      </p:ext>
    </p:extLst>
  </p:cSld>
  <p:clrMapOvr>
    <a:masterClrMapping/>
  </p:clrMapOvr>
  <p:transition spd="slow">
    <p:plu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683568" y="115888"/>
            <a:ext cx="8168332" cy="16569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pl-PL" dirty="0" smtClean="0"/>
              <a:t>Średnia ocen </a:t>
            </a:r>
          </a:p>
          <a:p>
            <a:pPr marL="0" indent="0" eaLnBrk="1" hangingPunct="1">
              <a:buNone/>
              <a:defRPr/>
            </a:pPr>
            <a:r>
              <a:rPr lang="pl-PL" dirty="0" smtClean="0"/>
              <a:t>W klasach drugich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511625"/>
              </p:ext>
            </p:extLst>
          </p:nvPr>
        </p:nvGraphicFramePr>
        <p:xfrm>
          <a:off x="-20275" y="1484784"/>
          <a:ext cx="9298781" cy="5374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3201124"/>
      </p:ext>
    </p:extLst>
  </p:cSld>
  <p:clrMapOvr>
    <a:masterClrMapping/>
  </p:clrMapOvr>
  <p:transition spd="slow">
    <p:plu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683568" y="115888"/>
            <a:ext cx="8168332" cy="16569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pl-PL" dirty="0" smtClean="0"/>
              <a:t>Średnia ocen </a:t>
            </a:r>
          </a:p>
          <a:p>
            <a:pPr marL="0" indent="0" eaLnBrk="1" hangingPunct="1">
              <a:buNone/>
              <a:defRPr/>
            </a:pPr>
            <a:r>
              <a:rPr lang="pl-PL" dirty="0" smtClean="0"/>
              <a:t>W klasach trzecich</a:t>
            </a:r>
            <a:endParaRPr lang="pl-PL" dirty="0"/>
          </a:p>
        </p:txBody>
      </p:sp>
      <p:graphicFrame>
        <p:nvGraphicFramePr>
          <p:cNvPr id="6" name="Wykres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654290"/>
              </p:ext>
            </p:extLst>
          </p:nvPr>
        </p:nvGraphicFramePr>
        <p:xfrm>
          <a:off x="-139829" y="1196752"/>
          <a:ext cx="9104317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7358172"/>
      </p:ext>
    </p:extLst>
  </p:cSld>
  <p:clrMapOvr>
    <a:masterClrMapping/>
  </p:clrMapOvr>
  <p:transition spd="slow"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5517232"/>
            <a:ext cx="6512511" cy="1143000"/>
          </a:xfrm>
        </p:spPr>
        <p:txBody>
          <a:bodyPr/>
          <a:lstStyle/>
          <a:p>
            <a:r>
              <a:rPr lang="pl-PL" dirty="0" smtClean="0"/>
              <a:t>wprowadzenie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12968" cy="525658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EKONOMIK W LICZBACH </a:t>
            </a:r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CZYLI, </a:t>
            </a:r>
            <a:endParaRPr lang="pl-PL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</a:t>
            </a:r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NASZEJ SZKOLE MÓWI STATYSTYKA </a:t>
            </a:r>
            <a:r>
              <a:rPr lang="pl-PL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TYLKO ONA</a:t>
            </a:r>
            <a:endParaRPr lang="pl-PL" sz="2400" dirty="0"/>
          </a:p>
          <a:p>
            <a:pPr marL="45720" indent="0">
              <a:buNone/>
            </a:pPr>
            <a:r>
              <a:rPr lang="pl-PL" sz="2000" dirty="0" smtClean="0"/>
              <a:t>Oto temat naszego projektu. Gdy wybieraliśmy go wiedzieliśmy już, że będziemy uczyli się statystyki. I stwierdziliśmy, że może to być całkiem ciekawa przygoda. Jednego czego nie przewidzieliśmy to ilość pracy jaką przyjdzie nam włożyć w wykonanie tematu. </a:t>
            </a:r>
          </a:p>
          <a:p>
            <a:pPr marL="45720" indent="0">
              <a:buNone/>
            </a:pPr>
            <a:r>
              <a:rPr lang="pl-PL" sz="2000" dirty="0" smtClean="0"/>
              <a:t>Co pokazać w projekcie – pomysłów były całe masy. Tak wiele, że w pewnym momencie trudno było nam zdecydować się na jakiś. Po wielu dyskusjach wybraliśmy zagadnienia związane z historią szkoły, policzyliśmy dziewczęta i chłopców w naszej szkole, sprawdziliśmy jak się uczymy i jaką mamy frekwencję -na podstawie wyników uzyskanych na I semestr roku szkolnego 2012/2013. policzyliśmy również naszych nauczycieli i innych pracowników szkoły. No i pobiegaliśmy po szkole z aparatem fotograficznym.</a:t>
            </a:r>
          </a:p>
          <a:p>
            <a:pPr marL="45720" indent="0">
              <a:buNone/>
            </a:pPr>
            <a:r>
              <a:rPr lang="pl-PL" sz="2000" dirty="0" smtClean="0"/>
              <a:t>Dla wytrwałych i cierpliwych przedstawimy teraz naszą pracę.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49474593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683568" y="115888"/>
            <a:ext cx="8168332" cy="16569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pl-PL" dirty="0" smtClean="0"/>
              <a:t>Średnia ocen </a:t>
            </a:r>
          </a:p>
          <a:p>
            <a:pPr marL="0" indent="0" eaLnBrk="1" hangingPunct="1">
              <a:buNone/>
              <a:defRPr/>
            </a:pPr>
            <a:r>
              <a:rPr lang="pl-PL" dirty="0" smtClean="0"/>
              <a:t>W klasach czwartych</a:t>
            </a:r>
            <a:endParaRPr lang="pl-PL" dirty="0"/>
          </a:p>
        </p:txBody>
      </p:sp>
      <p:graphicFrame>
        <p:nvGraphicFramePr>
          <p:cNvPr id="6" name="Wykres 5">
            <a:hlinkClick r:id="rId2" action="ppaction://hlinkpres?slideindex=1&amp;slidetitle=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050074"/>
              </p:ext>
            </p:extLst>
          </p:nvPr>
        </p:nvGraphicFramePr>
        <p:xfrm>
          <a:off x="-20544" y="1340768"/>
          <a:ext cx="9298781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631796"/>
      </p:ext>
    </p:extLst>
  </p:cSld>
  <p:clrMapOvr>
    <a:masterClrMapping/>
  </p:clrMapOvr>
  <p:transition spd="slow">
    <p:plu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175351" cy="5688632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Oceny z przedmiotów</a:t>
            </a:r>
            <a:br>
              <a:rPr lang="pl-PL" dirty="0" smtClean="0"/>
            </a:br>
            <a:r>
              <a:rPr lang="pl-PL" dirty="0" smtClean="0"/>
              <a:t>uzyskane </a:t>
            </a:r>
            <a:br>
              <a:rPr lang="pl-PL" dirty="0" smtClean="0"/>
            </a:br>
            <a:r>
              <a:rPr lang="pl-PL" dirty="0" smtClean="0"/>
              <a:t>w I semestrze </a:t>
            </a:r>
            <a:br>
              <a:rPr lang="pl-PL" dirty="0" smtClean="0"/>
            </a:br>
            <a:r>
              <a:rPr lang="pl-PL" dirty="0" smtClean="0"/>
              <a:t>roku szkolnego 2012/2013	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8557917"/>
      </p:ext>
    </p:extLst>
  </p:cSld>
  <p:clrMapOvr>
    <a:masterClrMapping/>
  </p:clrMapOvr>
  <p:transition spd="slow">
    <p:plu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00157" cy="1143000"/>
          </a:xfrm>
        </p:spPr>
        <p:txBody>
          <a:bodyPr/>
          <a:lstStyle/>
          <a:p>
            <a:r>
              <a:rPr lang="pl-PL" dirty="0" smtClean="0"/>
              <a:t>Liczba ocen w I semestrze</a:t>
            </a:r>
            <a:br>
              <a:rPr lang="pl-PL" dirty="0" smtClean="0"/>
            </a:br>
            <a:r>
              <a:rPr lang="pl-PL" dirty="0" smtClean="0"/>
              <a:t> wg typów szkół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389895"/>
              </p:ext>
            </p:extLst>
          </p:nvPr>
        </p:nvGraphicFramePr>
        <p:xfrm>
          <a:off x="1" y="1412776"/>
          <a:ext cx="889248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4917977"/>
      </p:ext>
    </p:extLst>
  </p:cSld>
  <p:clrMapOvr>
    <a:masterClrMapping/>
  </p:clrMapOvr>
  <p:transition spd="slow">
    <p:plu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72165" cy="1143000"/>
          </a:xfrm>
        </p:spPr>
        <p:txBody>
          <a:bodyPr/>
          <a:lstStyle/>
          <a:p>
            <a:r>
              <a:rPr lang="pl-PL" dirty="0"/>
              <a:t>Liczba </a:t>
            </a:r>
            <a:r>
              <a:rPr lang="pl-PL" dirty="0" smtClean="0"/>
              <a:t>ocen w </a:t>
            </a:r>
            <a:r>
              <a:rPr lang="pl-PL" dirty="0"/>
              <a:t>I </a:t>
            </a:r>
            <a:r>
              <a:rPr lang="pl-PL" dirty="0" smtClean="0"/>
              <a:t>semestrze </a:t>
            </a:r>
            <a:br>
              <a:rPr lang="pl-PL" dirty="0" smtClean="0"/>
            </a:br>
            <a:r>
              <a:rPr lang="pl-PL" dirty="0" smtClean="0"/>
              <a:t>wg poziomu klasy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84504"/>
              </p:ext>
            </p:extLst>
          </p:nvPr>
        </p:nvGraphicFramePr>
        <p:xfrm>
          <a:off x="31948" y="1489562"/>
          <a:ext cx="9004548" cy="5336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3379531"/>
      </p:ext>
    </p:extLst>
  </p:cSld>
  <p:clrMapOvr>
    <a:masterClrMapping/>
  </p:clrMapOvr>
  <p:transition spd="slow">
    <p:plu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16181" cy="1143000"/>
          </a:xfrm>
        </p:spPr>
        <p:txBody>
          <a:bodyPr/>
          <a:lstStyle/>
          <a:p>
            <a:r>
              <a:rPr lang="pl-PL" dirty="0"/>
              <a:t>Średnia liczba </a:t>
            </a:r>
            <a:r>
              <a:rPr lang="pl-PL" dirty="0" smtClean="0"/>
              <a:t>ocen na jedną klasę wg typu szkoły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379536"/>
              </p:ext>
            </p:extLst>
          </p:nvPr>
        </p:nvGraphicFramePr>
        <p:xfrm>
          <a:off x="251520" y="1844824"/>
          <a:ext cx="8529336" cy="4903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1529417"/>
      </p:ext>
    </p:extLst>
  </p:cSld>
  <p:clrMapOvr>
    <a:masterClrMapping/>
  </p:clrMapOvr>
  <p:transition spd="slow">
    <p:plu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600157" cy="1143000"/>
          </a:xfrm>
        </p:spPr>
        <p:txBody>
          <a:bodyPr/>
          <a:lstStyle/>
          <a:p>
            <a:r>
              <a:rPr lang="pl-PL" dirty="0" smtClean="0"/>
              <a:t>Średnia liczba ocen na jedną  klasę wg poziomu klasy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31250"/>
              </p:ext>
            </p:extLst>
          </p:nvPr>
        </p:nvGraphicFramePr>
        <p:xfrm>
          <a:off x="0" y="1803540"/>
          <a:ext cx="9033392" cy="5048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2721635"/>
      </p:ext>
    </p:extLst>
  </p:cSld>
  <p:clrMapOvr>
    <a:masterClrMapping/>
  </p:clrMapOvr>
  <p:transition spd="slow">
    <p:plu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07504" y="115888"/>
            <a:ext cx="8928992" cy="16569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pl-PL" dirty="0" smtClean="0"/>
              <a:t>Średnia liczba ocen przypadająca na przeciętną klasę</a:t>
            </a:r>
          </a:p>
          <a:p>
            <a:pPr marL="0" indent="0" eaLnBrk="1" hangingPunct="1">
              <a:buNone/>
              <a:defRPr/>
            </a:pPr>
            <a:r>
              <a:rPr lang="pl-PL" dirty="0" smtClean="0"/>
              <a:t> w szkole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310981"/>
              </p:ext>
            </p:extLst>
          </p:nvPr>
        </p:nvGraphicFramePr>
        <p:xfrm>
          <a:off x="-137809" y="1196752"/>
          <a:ext cx="9281809" cy="6055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1377316"/>
      </p:ext>
    </p:extLst>
  </p:cSld>
  <p:clrMapOvr>
    <a:masterClrMapping/>
  </p:clrMapOvr>
  <p:transition spd="slow">
    <p:plu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683568" y="115888"/>
            <a:ext cx="8168332" cy="16569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pl-PL" dirty="0" smtClean="0"/>
              <a:t>Średnia liczba ocen przypadająca na jednego ucznia</a:t>
            </a:r>
            <a:endParaRPr lang="pl-PL" dirty="0"/>
          </a:p>
        </p:txBody>
      </p:sp>
      <p:graphicFrame>
        <p:nvGraphicFramePr>
          <p:cNvPr id="6" name="Wykres 5">
            <a:hlinkClick r:id="rId2" action="ppaction://hlinkpres?slideindex=1&amp;slidetitle=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293351"/>
              </p:ext>
            </p:extLst>
          </p:nvPr>
        </p:nvGraphicFramePr>
        <p:xfrm>
          <a:off x="0" y="944352"/>
          <a:ext cx="8989709" cy="594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43627772"/>
      </p:ext>
    </p:extLst>
  </p:cSld>
  <p:clrMapOvr>
    <a:masterClrMapping/>
  </p:clrMapOvr>
  <p:transition spd="slow">
    <p:plu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27584" y="1340768"/>
            <a:ext cx="7175351" cy="1793167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Oceny z zachowania</a:t>
            </a:r>
            <a:br>
              <a:rPr lang="pl-PL" dirty="0" smtClean="0"/>
            </a:br>
            <a:r>
              <a:rPr lang="pl-PL" dirty="0" smtClean="0"/>
              <a:t>w I semestrze </a:t>
            </a:r>
            <a:br>
              <a:rPr lang="pl-PL" dirty="0" smtClean="0"/>
            </a:br>
            <a:r>
              <a:rPr lang="pl-PL" dirty="0" smtClean="0"/>
              <a:t>roku szkolnego 2012/2013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65203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511925" cy="1143000"/>
          </a:xfrm>
        </p:spPr>
        <p:txBody>
          <a:bodyPr/>
          <a:lstStyle/>
          <a:p>
            <a:r>
              <a:rPr lang="pl-PL" dirty="0" smtClean="0"/>
              <a:t>Oceny z zachowania wg typów szkół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041480"/>
              </p:ext>
            </p:extLst>
          </p:nvPr>
        </p:nvGraphicFramePr>
        <p:xfrm>
          <a:off x="0" y="797621"/>
          <a:ext cx="9281809" cy="6055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211484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Z dziejów Ekonomika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837053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511925" cy="1143000"/>
          </a:xfrm>
        </p:spPr>
        <p:txBody>
          <a:bodyPr/>
          <a:lstStyle/>
          <a:p>
            <a:r>
              <a:rPr lang="pl-PL" dirty="0" smtClean="0"/>
              <a:t>Oceny z zachowania wg poziomu klasy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84073"/>
              </p:ext>
            </p:extLst>
          </p:nvPr>
        </p:nvGraphicFramePr>
        <p:xfrm>
          <a:off x="-125283" y="802532"/>
          <a:ext cx="9281809" cy="6055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143312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43000"/>
          </a:xfrm>
        </p:spPr>
        <p:txBody>
          <a:bodyPr/>
          <a:lstStyle/>
          <a:p>
            <a:r>
              <a:rPr lang="pl-PL" dirty="0" smtClean="0"/>
              <a:t>Średnia liczba ocen w klasie </a:t>
            </a:r>
            <a:br>
              <a:rPr lang="pl-PL" dirty="0" smtClean="0"/>
            </a:br>
            <a:r>
              <a:rPr lang="pl-PL" dirty="0" smtClean="0"/>
              <a:t>z zachowania wg typu szkoły</a:t>
            </a:r>
            <a:endParaRPr lang="pl-PL" dirty="0"/>
          </a:p>
        </p:txBody>
      </p:sp>
      <p:graphicFrame>
        <p:nvGraphicFramePr>
          <p:cNvPr id="8" name="Wykres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231356"/>
              </p:ext>
            </p:extLst>
          </p:nvPr>
        </p:nvGraphicFramePr>
        <p:xfrm>
          <a:off x="-15305" y="1412775"/>
          <a:ext cx="9159305" cy="5453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719542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16181" cy="1143000"/>
          </a:xfrm>
        </p:spPr>
        <p:txBody>
          <a:bodyPr/>
          <a:lstStyle/>
          <a:p>
            <a:r>
              <a:rPr lang="pl-PL" dirty="0"/>
              <a:t>Średnia liczba </a:t>
            </a:r>
            <a:r>
              <a:rPr lang="pl-PL" dirty="0" smtClean="0"/>
              <a:t>ocen w klasie z </a:t>
            </a:r>
            <a:r>
              <a:rPr lang="pl-PL" dirty="0"/>
              <a:t>zachowania wg </a:t>
            </a:r>
            <a:r>
              <a:rPr lang="pl-PL" dirty="0" smtClean="0"/>
              <a:t>poziomu klasy</a:t>
            </a:r>
            <a:endParaRPr lang="pl-PL" dirty="0"/>
          </a:p>
        </p:txBody>
      </p:sp>
      <p:graphicFrame>
        <p:nvGraphicFramePr>
          <p:cNvPr id="7" name="Wykres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312532"/>
              </p:ext>
            </p:extLst>
          </p:nvPr>
        </p:nvGraphicFramePr>
        <p:xfrm>
          <a:off x="1" y="1700808"/>
          <a:ext cx="9144000" cy="5186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916693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456141" cy="1143000"/>
          </a:xfrm>
        </p:spPr>
        <p:txBody>
          <a:bodyPr/>
          <a:lstStyle/>
          <a:p>
            <a:r>
              <a:rPr lang="pl-PL" dirty="0" smtClean="0"/>
              <a:t>Średnia ocen z zachowania w statystycznej klasie</a:t>
            </a:r>
            <a:endParaRPr lang="pl-PL" dirty="0"/>
          </a:p>
        </p:txBody>
      </p:sp>
      <p:graphicFrame>
        <p:nvGraphicFramePr>
          <p:cNvPr id="4" name="Wykres 3">
            <a:hlinkClick r:id="rId2" action="ppaction://hlinkpres?slideindex=1&amp;slidetitle=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935328"/>
              </p:ext>
            </p:extLst>
          </p:nvPr>
        </p:nvGraphicFramePr>
        <p:xfrm>
          <a:off x="-68904" y="1434605"/>
          <a:ext cx="9212904" cy="540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5380405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27584" y="1340768"/>
            <a:ext cx="7175351" cy="1793167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Frekwencja</a:t>
            </a:r>
            <a:br>
              <a:rPr lang="pl-PL" dirty="0" smtClean="0"/>
            </a:br>
            <a:r>
              <a:rPr lang="pl-PL" dirty="0" smtClean="0"/>
              <a:t>w I semestrze </a:t>
            </a:r>
            <a:br>
              <a:rPr lang="pl-PL" dirty="0" smtClean="0"/>
            </a:br>
            <a:r>
              <a:rPr lang="pl-PL" dirty="0" smtClean="0"/>
              <a:t>roku szkolnego</a:t>
            </a:r>
            <a:br>
              <a:rPr lang="pl-PL" dirty="0" smtClean="0"/>
            </a:br>
            <a:r>
              <a:rPr lang="pl-PL" dirty="0" smtClean="0"/>
              <a:t>2012/2013</a:t>
            </a:r>
            <a:br>
              <a:rPr lang="pl-PL" dirty="0" smtClean="0"/>
            </a:br>
            <a:r>
              <a:rPr lang="pl-PL" dirty="0" smtClean="0"/>
              <a:t>w naszej szkole	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3296968"/>
      </p:ext>
    </p:extLst>
  </p:cSld>
  <p:clrMapOvr>
    <a:masterClrMapping/>
  </p:clrMapOvr>
  <p:transition spd="slow">
    <p:plus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511925" cy="1143000"/>
          </a:xfrm>
        </p:spPr>
        <p:txBody>
          <a:bodyPr/>
          <a:lstStyle/>
          <a:p>
            <a:r>
              <a:rPr lang="pl-PL" dirty="0" smtClean="0"/>
              <a:t>Frekwencja </a:t>
            </a:r>
            <a:br>
              <a:rPr lang="pl-PL" dirty="0" smtClean="0"/>
            </a:br>
            <a:r>
              <a:rPr lang="pl-PL" dirty="0" smtClean="0"/>
              <a:t>wg typów szkół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475123"/>
              </p:ext>
            </p:extLst>
          </p:nvPr>
        </p:nvGraphicFramePr>
        <p:xfrm>
          <a:off x="19075" y="1052736"/>
          <a:ext cx="9017421" cy="5695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0127020"/>
      </p:ext>
    </p:extLst>
  </p:cSld>
  <p:clrMapOvr>
    <a:masterClrMapping/>
  </p:clrMapOvr>
  <p:transition spd="slow">
    <p:plus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511925" cy="1143000"/>
          </a:xfrm>
        </p:spPr>
        <p:txBody>
          <a:bodyPr/>
          <a:lstStyle/>
          <a:p>
            <a:r>
              <a:rPr lang="pl-PL" dirty="0" smtClean="0"/>
              <a:t>Frekwencja </a:t>
            </a:r>
            <a:br>
              <a:rPr lang="pl-PL" dirty="0" smtClean="0"/>
            </a:br>
            <a:r>
              <a:rPr lang="pl-PL" dirty="0" smtClean="0"/>
              <a:t>wg poziomu klasy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525965"/>
              </p:ext>
            </p:extLst>
          </p:nvPr>
        </p:nvGraphicFramePr>
        <p:xfrm>
          <a:off x="1" y="980728"/>
          <a:ext cx="9036496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0270397"/>
      </p:ext>
    </p:extLst>
  </p:cSld>
  <p:clrMapOvr>
    <a:masterClrMapping/>
  </p:clrMapOvr>
  <p:transition spd="slow">
    <p:plus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43000"/>
          </a:xfrm>
        </p:spPr>
        <p:txBody>
          <a:bodyPr/>
          <a:lstStyle/>
          <a:p>
            <a:r>
              <a:rPr lang="pl-PL" dirty="0" smtClean="0"/>
              <a:t>Średnia frekwencja</a:t>
            </a:r>
            <a:br>
              <a:rPr lang="pl-PL" dirty="0" smtClean="0"/>
            </a:br>
            <a:r>
              <a:rPr lang="pl-PL" dirty="0" smtClean="0"/>
              <a:t>wg typu szkoły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716655"/>
              </p:ext>
            </p:extLst>
          </p:nvPr>
        </p:nvGraphicFramePr>
        <p:xfrm>
          <a:off x="0" y="1340768"/>
          <a:ext cx="9143999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2410541"/>
      </p:ext>
    </p:extLst>
  </p:cSld>
  <p:clrMapOvr>
    <a:masterClrMapping/>
  </p:clrMapOvr>
  <p:transition spd="slow">
    <p:plu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16181" cy="1143000"/>
          </a:xfrm>
        </p:spPr>
        <p:txBody>
          <a:bodyPr/>
          <a:lstStyle/>
          <a:p>
            <a:r>
              <a:rPr lang="pl-PL" dirty="0"/>
              <a:t>Średnia </a:t>
            </a:r>
            <a:r>
              <a:rPr lang="pl-PL" dirty="0" smtClean="0"/>
              <a:t>frekwencja</a:t>
            </a:r>
            <a:br>
              <a:rPr lang="pl-PL" dirty="0" smtClean="0"/>
            </a:br>
            <a:r>
              <a:rPr lang="pl-PL" dirty="0" smtClean="0"/>
              <a:t>wg poziomu klasy</a:t>
            </a:r>
            <a:endParaRPr lang="pl-PL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309320"/>
              </p:ext>
            </p:extLst>
          </p:nvPr>
        </p:nvGraphicFramePr>
        <p:xfrm>
          <a:off x="35371" y="908720"/>
          <a:ext cx="9108504" cy="580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4560068"/>
      </p:ext>
    </p:extLst>
  </p:cSld>
  <p:clrMapOvr>
    <a:masterClrMapping/>
  </p:clrMapOvr>
  <p:transition spd="slow">
    <p:plus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168109" cy="1143000"/>
          </a:xfrm>
        </p:spPr>
        <p:txBody>
          <a:bodyPr/>
          <a:lstStyle/>
          <a:p>
            <a:r>
              <a:rPr lang="pl-PL" dirty="0" smtClean="0"/>
              <a:t>Średnia frekwencja </a:t>
            </a:r>
            <a:br>
              <a:rPr lang="pl-PL" dirty="0" smtClean="0"/>
            </a:br>
            <a:r>
              <a:rPr lang="pl-PL" dirty="0" smtClean="0"/>
              <a:t>na jedną klasę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987076"/>
              </p:ext>
            </p:extLst>
          </p:nvPr>
        </p:nvGraphicFramePr>
        <p:xfrm>
          <a:off x="107504" y="1412776"/>
          <a:ext cx="8961384" cy="540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7284197"/>
      </p:ext>
    </p:extLst>
  </p:cSld>
  <p:clrMapOvr>
    <a:masterClrMapping/>
  </p:clrMapOvr>
  <p:transition spd="slow">
    <p:plu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8820471" cy="1577112"/>
          </a:xfrm>
        </p:spPr>
        <p:txBody>
          <a:bodyPr/>
          <a:lstStyle/>
          <a:p>
            <a:pPr algn="l"/>
            <a:r>
              <a:rPr lang="pl-PL" sz="3200" dirty="0"/>
              <a:t>Państwowe Koedukacyjne Gimnazjum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Liceum </a:t>
            </a:r>
            <a:r>
              <a:rPr lang="pl-PL" sz="3200" dirty="0"/>
              <a:t>Handlowe w Kole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w </a:t>
            </a:r>
            <a:r>
              <a:rPr lang="pl-PL" sz="3200" dirty="0"/>
              <a:t>latach 1947 - </a:t>
            </a:r>
            <a:r>
              <a:rPr lang="pl-PL" sz="3200" dirty="0" smtClean="0"/>
              <a:t>1951</a:t>
            </a:r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0" y="1853952"/>
            <a:ext cx="8780255" cy="7109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pl-PL" sz="3200" dirty="0" smtClean="0"/>
              <a:t>Technikum Handlowe w latach 1952 - 1957 </a:t>
            </a:r>
            <a:endParaRPr lang="pl-PL" sz="3200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" y="2636912"/>
            <a:ext cx="889248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pl-PL" sz="3200" dirty="0" smtClean="0"/>
              <a:t>Technikum Ekonomiczne </a:t>
            </a:r>
          </a:p>
          <a:p>
            <a:pPr marL="0" indent="0" algn="l">
              <a:buNone/>
            </a:pPr>
            <a:r>
              <a:rPr lang="pl-PL" sz="3200" dirty="0"/>
              <a:t> </a:t>
            </a:r>
            <a:r>
              <a:rPr lang="pl-PL" sz="3200" dirty="0" smtClean="0"/>
              <a:t>  w latach 1960 - 1971</a:t>
            </a:r>
            <a:endParaRPr lang="pl-PL" sz="3200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0" y="3861048"/>
            <a:ext cx="892427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pl-PL" sz="3200" dirty="0" smtClean="0"/>
              <a:t>Liceum Ekonomiczne </a:t>
            </a:r>
          </a:p>
          <a:p>
            <a:pPr marL="0" indent="0" algn="l">
              <a:buNone/>
            </a:pPr>
            <a:r>
              <a:rPr lang="pl-PL" sz="3200" dirty="0"/>
              <a:t> </a:t>
            </a:r>
            <a:r>
              <a:rPr lang="pl-PL" sz="3200" dirty="0" smtClean="0"/>
              <a:t> w latach 1971 - 2002 </a:t>
            </a:r>
            <a:endParaRPr lang="pl-PL" sz="3200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1" y="5157192"/>
            <a:ext cx="8881863" cy="128701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pl-PL" sz="3200" dirty="0" smtClean="0"/>
              <a:t>Zespół Szkół </a:t>
            </a:r>
            <a:r>
              <a:rPr lang="pl-PL" sz="3200" dirty="0" err="1" smtClean="0"/>
              <a:t>Ekonomiczno</a:t>
            </a:r>
            <a:r>
              <a:rPr lang="pl-PL" sz="3200" dirty="0" smtClean="0"/>
              <a:t> - Administracyjnych w Kole po roku 2002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07138739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168109" cy="1143000"/>
          </a:xfrm>
        </p:spPr>
        <p:txBody>
          <a:bodyPr/>
          <a:lstStyle/>
          <a:p>
            <a:r>
              <a:rPr lang="pl-PL" dirty="0" smtClean="0"/>
              <a:t>Średnia frekwencja </a:t>
            </a:r>
            <a:br>
              <a:rPr lang="pl-PL" dirty="0" smtClean="0"/>
            </a:br>
            <a:r>
              <a:rPr lang="pl-PL" dirty="0" smtClean="0"/>
              <a:t>na jednego ucznia</a:t>
            </a:r>
            <a:endParaRPr lang="pl-PL" dirty="0"/>
          </a:p>
        </p:txBody>
      </p:sp>
      <p:graphicFrame>
        <p:nvGraphicFramePr>
          <p:cNvPr id="4" name="Wykres 3">
            <a:hlinkClick r:id="rId2" action="ppaction://hlinkpres?slideindex=1&amp;slidetitle=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900115"/>
              </p:ext>
            </p:extLst>
          </p:nvPr>
        </p:nvGraphicFramePr>
        <p:xfrm>
          <a:off x="0" y="1502718"/>
          <a:ext cx="9036496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6888356"/>
      </p:ext>
    </p:extLst>
  </p:cSld>
  <p:clrMapOvr>
    <a:masterClrMapping/>
  </p:clrMapOvr>
  <p:transition spd="slow">
    <p:plus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Pracownicy w </a:t>
            </a:r>
            <a:r>
              <a:rPr lang="pl-PL" dirty="0" err="1" smtClean="0"/>
              <a:t>Ekonomiku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4571289"/>
      </p:ext>
    </p:extLst>
  </p:cSld>
  <p:clrMapOvr>
    <a:masterClrMapping/>
  </p:clrMapOvr>
  <p:transition spd="slow">
    <p:plus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332656"/>
            <a:ext cx="6512511" cy="1143000"/>
          </a:xfrm>
        </p:spPr>
        <p:txBody>
          <a:bodyPr/>
          <a:lstStyle/>
          <a:p>
            <a:r>
              <a:rPr lang="pl-PL" sz="3200" dirty="0" smtClean="0"/>
              <a:t>Struktura pracowników ZSEA w Kole wg płci</a:t>
            </a:r>
            <a:endParaRPr lang="pl-PL" sz="3200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397654"/>
              </p:ext>
            </p:extLst>
          </p:nvPr>
        </p:nvGraphicFramePr>
        <p:xfrm>
          <a:off x="0" y="794426"/>
          <a:ext cx="9281809" cy="6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4514141"/>
      </p:ext>
    </p:extLst>
  </p:cSld>
  <p:clrMapOvr>
    <a:masterClrMapping/>
  </p:clrMapOvr>
  <p:transition spd="slow">
    <p:plus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512511" cy="1143000"/>
          </a:xfrm>
        </p:spPr>
        <p:txBody>
          <a:bodyPr/>
          <a:lstStyle/>
          <a:p>
            <a:r>
              <a:rPr lang="pl-PL" sz="3200" dirty="0" smtClean="0"/>
              <a:t>Struktura pracowników ZSEA w Kole wg stanowiska pracy</a:t>
            </a:r>
            <a:endParaRPr lang="pl-PL" sz="3200" dirty="0"/>
          </a:p>
        </p:txBody>
      </p:sp>
      <p:graphicFrame>
        <p:nvGraphicFramePr>
          <p:cNvPr id="5" name="Wykres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817912"/>
              </p:ext>
            </p:extLst>
          </p:nvPr>
        </p:nvGraphicFramePr>
        <p:xfrm>
          <a:off x="107504" y="794426"/>
          <a:ext cx="9036496" cy="5946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3919995"/>
      </p:ext>
    </p:extLst>
  </p:cSld>
  <p:clrMapOvr>
    <a:masterClrMapping/>
  </p:clrMapOvr>
  <p:transition spd="slow">
    <p:plus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512511" cy="1143000"/>
          </a:xfrm>
        </p:spPr>
        <p:txBody>
          <a:bodyPr/>
          <a:lstStyle/>
          <a:p>
            <a:r>
              <a:rPr lang="pl-PL" sz="3200" dirty="0" smtClean="0"/>
              <a:t>Struktura pracowników ZSEA w Kole wg stanowiska pracy i płci</a:t>
            </a:r>
            <a:endParaRPr lang="pl-PL" sz="3200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461007"/>
              </p:ext>
            </p:extLst>
          </p:nvPr>
        </p:nvGraphicFramePr>
        <p:xfrm>
          <a:off x="49188" y="692696"/>
          <a:ext cx="9115425" cy="60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1992134"/>
      </p:ext>
    </p:extLst>
  </p:cSld>
  <p:clrMapOvr>
    <a:masterClrMapping/>
  </p:clrMapOvr>
  <p:transition spd="slow">
    <p:plus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332656"/>
            <a:ext cx="6512511" cy="1143000"/>
          </a:xfrm>
        </p:spPr>
        <p:txBody>
          <a:bodyPr/>
          <a:lstStyle/>
          <a:p>
            <a:r>
              <a:rPr lang="pl-PL" sz="3200" dirty="0" smtClean="0"/>
              <a:t>Ilość uczniów przypadająca na jednego pracownika szkoły</a:t>
            </a:r>
            <a:endParaRPr lang="pl-PL" sz="3200" dirty="0"/>
          </a:p>
        </p:txBody>
      </p:sp>
      <p:graphicFrame>
        <p:nvGraphicFramePr>
          <p:cNvPr id="4" name="Wykres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32784"/>
              </p:ext>
            </p:extLst>
          </p:nvPr>
        </p:nvGraphicFramePr>
        <p:xfrm>
          <a:off x="107504" y="1268760"/>
          <a:ext cx="8961384" cy="519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4828439"/>
      </p:ext>
    </p:extLst>
  </p:cSld>
  <p:clrMapOvr>
    <a:masterClrMapping/>
  </p:clrMapOvr>
  <p:transition spd="slow">
    <p:plus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56727" cy="1143000"/>
          </a:xfrm>
        </p:spPr>
        <p:txBody>
          <a:bodyPr/>
          <a:lstStyle/>
          <a:p>
            <a:r>
              <a:rPr lang="pl-PL" sz="3200" dirty="0" smtClean="0"/>
              <a:t>Ilość pracowników przypadająca </a:t>
            </a:r>
            <a:br>
              <a:rPr lang="pl-PL" sz="3200" dirty="0" smtClean="0"/>
            </a:br>
            <a:r>
              <a:rPr lang="pl-PL" sz="3200" dirty="0" smtClean="0"/>
              <a:t>na jednego ucznia w szkole</a:t>
            </a:r>
            <a:endParaRPr lang="pl-PL" sz="3200" dirty="0"/>
          </a:p>
        </p:txBody>
      </p:sp>
      <p:graphicFrame>
        <p:nvGraphicFramePr>
          <p:cNvPr id="5" name="Wykres 4">
            <a:hlinkClick r:id="rId2" action="ppaction://hlinkpres?slideindex=1&amp;slidetitle="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882702"/>
              </p:ext>
            </p:extLst>
          </p:nvPr>
        </p:nvGraphicFramePr>
        <p:xfrm>
          <a:off x="0" y="1412776"/>
          <a:ext cx="9144000" cy="534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13485983"/>
      </p:ext>
    </p:extLst>
  </p:cSld>
  <p:clrMapOvr>
    <a:masterClrMapping/>
  </p:clrMapOvr>
  <p:transition spd="slow">
    <p:plus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Lokalizacja szkoły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914906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712968" cy="6408712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Szkoła </a:t>
            </a:r>
            <a:r>
              <a:rPr lang="pl-PL" dirty="0"/>
              <a:t>położona jest w Kole nad Wartą. Znajduje się przy ul. Sienkiewicza 1</a:t>
            </a:r>
            <a:r>
              <a:rPr lang="pl-PL" dirty="0" smtClean="0"/>
              <a:t>.</a:t>
            </a:r>
          </a:p>
          <a:p>
            <a:r>
              <a:rPr lang="pl-PL" dirty="0" smtClean="0"/>
              <a:t> WSPÓŁRZĘDNE GEOGRAFICZNE:</a:t>
            </a:r>
          </a:p>
          <a:p>
            <a:pPr marL="45720" indent="0">
              <a:buNone/>
            </a:pPr>
            <a:r>
              <a:rPr lang="pl-PL" dirty="0" smtClean="0"/>
              <a:t>	N:52</a:t>
            </a:r>
            <a:r>
              <a:rPr lang="pl-PL" baseline="30000" dirty="0" smtClean="0"/>
              <a:t>o</a:t>
            </a:r>
            <a:r>
              <a:rPr lang="pl-PL" dirty="0" smtClean="0"/>
              <a:t>11’47,16”	E: 18</a:t>
            </a:r>
            <a:r>
              <a:rPr lang="pl-PL" baseline="30000" dirty="0" smtClean="0"/>
              <a:t>o</a:t>
            </a:r>
            <a:r>
              <a:rPr lang="pl-PL" dirty="0" smtClean="0"/>
              <a:t>38’05,89”</a:t>
            </a:r>
          </a:p>
          <a:p>
            <a:pPr marL="45720" indent="0">
              <a:buNone/>
            </a:pPr>
            <a:r>
              <a:rPr lang="pl-PL" dirty="0" smtClean="0"/>
              <a:t>Oznacza to, że szkoła jest położona na długości geograficznej wschodniej ( E ) i szerokości geograficznej północnej (półkulę północną oznaczamy literą N)</a:t>
            </a:r>
          </a:p>
          <a:p>
            <a:r>
              <a:rPr lang="pl-PL" dirty="0" smtClean="0"/>
              <a:t>PKP </a:t>
            </a:r>
            <a:r>
              <a:rPr lang="pl-PL" dirty="0"/>
              <a:t>w Kole oraz PPKS w Koninie i w Turku zapewniają dogodny dojazd do szkoły z każdego kierunku. </a:t>
            </a:r>
            <a:endParaRPr lang="pl-PL" dirty="0" smtClean="0"/>
          </a:p>
          <a:p>
            <a:r>
              <a:rPr lang="pl-PL" dirty="0" smtClean="0"/>
              <a:t>Bliżej mieszkający docierają do szkoły przy użyciu roweru lub własnych nóg.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037293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Plan miasta Koło - Mozilla Firefox">
            <a:hlinkClick r:id="rId2" action="ppaction://hlinkpres?slideindex=1&amp;slidetitle="/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9" t="27805" r="40855" b="11261"/>
          <a:stretch/>
        </p:blipFill>
        <p:spPr>
          <a:xfrm>
            <a:off x="0" y="18389"/>
            <a:ext cx="9144000" cy="6819784"/>
          </a:xfrm>
        </p:spPr>
      </p:pic>
      <p:sp>
        <p:nvSpPr>
          <p:cNvPr id="10" name="Objaśnienie prostokątne zaokrąglone 9"/>
          <p:cNvSpPr/>
          <p:nvPr/>
        </p:nvSpPr>
        <p:spPr>
          <a:xfrm>
            <a:off x="4139952" y="3782177"/>
            <a:ext cx="504056" cy="306324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ZSEA</a:t>
            </a:r>
            <a:endParaRPr lang="pl-PL" sz="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528381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5589240"/>
            <a:ext cx="6512511" cy="1143000"/>
          </a:xfrm>
        </p:spPr>
        <p:txBody>
          <a:bodyPr/>
          <a:lstStyle/>
          <a:p>
            <a:r>
              <a:rPr lang="pl-PL" sz="3200" dirty="0"/>
              <a:t>Zespół Szkół Ekonomiczno - Administracyjnych w </a:t>
            </a:r>
            <a:r>
              <a:rPr lang="pl-PL" sz="3200" dirty="0" smtClean="0"/>
              <a:t>Kole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568952" cy="5256584"/>
          </a:xfrm>
        </p:spPr>
        <p:txBody>
          <a:bodyPr>
            <a:noAutofit/>
          </a:bodyPr>
          <a:lstStyle/>
          <a:p>
            <a:pPr marL="45720" indent="0">
              <a:spcBef>
                <a:spcPts val="300"/>
              </a:spcBef>
              <a:buNone/>
            </a:pPr>
            <a:r>
              <a:rPr lang="pl-PL" sz="1650" dirty="0" smtClean="0"/>
              <a:t>W chwili obecnej Zespół Szkół Ekonomiczno-Administracyjnych w Kole, to:</a:t>
            </a:r>
          </a:p>
          <a:p>
            <a:pPr>
              <a:spcBef>
                <a:spcPts val="300"/>
              </a:spcBef>
            </a:pPr>
            <a:r>
              <a:rPr lang="pl-PL" sz="1650" dirty="0" smtClean="0"/>
              <a:t>technikum, kształcące w zawodach:</a:t>
            </a:r>
          </a:p>
          <a:p>
            <a:pPr lvl="1">
              <a:spcBef>
                <a:spcPts val="300"/>
              </a:spcBef>
            </a:pPr>
            <a:r>
              <a:rPr lang="pl-PL" sz="1650" dirty="0"/>
              <a:t>t</a:t>
            </a:r>
            <a:r>
              <a:rPr lang="pl-PL" sz="1650" dirty="0" smtClean="0"/>
              <a:t>echnik ekonomista</a:t>
            </a:r>
            <a:endParaRPr lang="pl-PL" sz="1650" dirty="0"/>
          </a:p>
          <a:p>
            <a:pPr lvl="1">
              <a:spcBef>
                <a:spcPts val="300"/>
              </a:spcBef>
            </a:pPr>
            <a:r>
              <a:rPr lang="pl-PL" sz="1650" dirty="0"/>
              <a:t>t</a:t>
            </a:r>
            <a:r>
              <a:rPr lang="pl-PL" sz="1650" dirty="0" smtClean="0"/>
              <a:t>echnik geodeta </a:t>
            </a:r>
          </a:p>
          <a:p>
            <a:pPr lvl="1">
              <a:spcBef>
                <a:spcPts val="300"/>
              </a:spcBef>
            </a:pPr>
            <a:r>
              <a:rPr lang="pl-PL" sz="1650" dirty="0"/>
              <a:t>t</a:t>
            </a:r>
            <a:r>
              <a:rPr lang="pl-PL" sz="1650" dirty="0" smtClean="0"/>
              <a:t>echnik obsługi turystycznej</a:t>
            </a:r>
          </a:p>
          <a:p>
            <a:pPr marL="261938" lvl="1" indent="-182563">
              <a:spcBef>
                <a:spcPts val="300"/>
              </a:spcBef>
            </a:pPr>
            <a:r>
              <a:rPr lang="pl-PL" sz="1650" dirty="0" smtClean="0"/>
              <a:t>liceum profilowane – profil ekonomiczno-administracyjny</a:t>
            </a:r>
          </a:p>
          <a:p>
            <a:pPr marL="261938" lvl="1" indent="-182563">
              <a:spcBef>
                <a:spcPts val="300"/>
              </a:spcBef>
            </a:pPr>
            <a:r>
              <a:rPr lang="pl-PL" sz="1650" dirty="0" smtClean="0"/>
              <a:t>liceum ogólnokształcące – </a:t>
            </a:r>
          </a:p>
          <a:p>
            <a:pPr marL="536258" lvl="2" indent="-182563">
              <a:spcBef>
                <a:spcPts val="300"/>
              </a:spcBef>
            </a:pPr>
            <a:r>
              <a:rPr lang="pl-PL" sz="1650" dirty="0" smtClean="0"/>
              <a:t>profil europejski</a:t>
            </a:r>
          </a:p>
          <a:p>
            <a:pPr marL="536258" lvl="2" indent="-182563">
              <a:spcBef>
                <a:spcPts val="300"/>
              </a:spcBef>
            </a:pPr>
            <a:r>
              <a:rPr lang="pl-PL" sz="1650" dirty="0" smtClean="0"/>
              <a:t>profil prozdrowotny</a:t>
            </a:r>
          </a:p>
          <a:p>
            <a:pPr marL="85725" lvl="2" indent="0">
              <a:spcBef>
                <a:spcPts val="300"/>
              </a:spcBef>
              <a:buNone/>
            </a:pPr>
            <a:r>
              <a:rPr lang="pl-PL" sz="1650" dirty="0" smtClean="0"/>
              <a:t>W 2012 r. Nasza Szkoła została zakwalifikowana </a:t>
            </a:r>
            <a:r>
              <a:rPr lang="pl-PL" sz="1650" dirty="0"/>
              <a:t>do udziału w projekcie systemowym „Czas zawodowców - wielkopolskie kształcenie zawodowe” a odbiorcami tego projektu są uczniowie naszej szkoły, w szczególności uczniowie klas pierwszych technikum ekonomicznego. Projekt jest współfinansowany ze środków Unii Europejskiej w ramach Europejskiego Funduszu Społecznego. ZSEA jest jedynym uczestnikiem projektu z Koła.</a:t>
            </a:r>
            <a:endParaRPr lang="pl-PL" sz="1650" dirty="0" smtClean="0"/>
          </a:p>
          <a:p>
            <a:pPr marL="85725" lvl="2" indent="0">
              <a:spcBef>
                <a:spcPts val="300"/>
              </a:spcBef>
              <a:buNone/>
            </a:pPr>
            <a:r>
              <a:rPr lang="pl-PL" sz="1650" dirty="0" smtClean="0"/>
              <a:t>W szkole działa Samorząd Uczniowski, Koło Teatralne MASKA, Koło Wiedzy Ekonomicznej, Klub Europejczyka, warsztaty dziennikarskie, Szkolne Koło PCK, prowadzone są przedmiotowe koła zainteresowań, dodatkowe zajęcia z wychowania fizycznego (taneczne, siatkówka, koszykówka itp.).</a:t>
            </a:r>
          </a:p>
        </p:txBody>
      </p:sp>
    </p:spTree>
    <p:extLst>
      <p:ext uri="{BB962C8B-B14F-4D97-AF65-F5344CB8AC3E}">
        <p14:creationId xmlns:p14="http://schemas.microsoft.com/office/powerpoint/2010/main" val="101196522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Szkoła w obiektywie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610843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631489" y="5715000"/>
            <a:ext cx="6512511" cy="1143000"/>
          </a:xfrm>
        </p:spPr>
        <p:txBody>
          <a:bodyPr/>
          <a:lstStyle/>
          <a:p>
            <a:r>
              <a:rPr lang="pl-PL" dirty="0" smtClean="0"/>
              <a:t>Nasza szkoła</a:t>
            </a:r>
            <a:endParaRPr lang="pl-PL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4026"/>
            <a:ext cx="7632848" cy="53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88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354819" cy="2888998"/>
          </a:xfrm>
        </p:spPr>
        <p:txBody>
          <a:bodyPr/>
          <a:lstStyle/>
          <a:p>
            <a:r>
              <a:rPr lang="pl-PL" dirty="0" smtClean="0"/>
              <a:t>Sztandary</a:t>
            </a:r>
            <a:r>
              <a:rPr lang="pl-PL" dirty="0"/>
              <a:t> </a:t>
            </a:r>
            <a:r>
              <a:rPr lang="pl-PL" dirty="0" smtClean="0"/>
              <a:t>szkolne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251279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81" y="3593913"/>
            <a:ext cx="4404269" cy="32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26" y="-12551"/>
            <a:ext cx="48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"/>
          <a:stretch/>
        </p:blipFill>
        <p:spPr bwMode="auto">
          <a:xfrm>
            <a:off x="4392488" y="3429000"/>
            <a:ext cx="4788024" cy="34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1" b="-6938"/>
          <a:stretch/>
        </p:blipFill>
        <p:spPr bwMode="auto">
          <a:xfrm>
            <a:off x="-33485" y="4167"/>
            <a:ext cx="4662969" cy="385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32250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15011" r="-7727" b="-100"/>
          <a:stretch/>
        </p:blipFill>
        <p:spPr bwMode="auto">
          <a:xfrm>
            <a:off x="-36512" y="-27384"/>
            <a:ext cx="6048768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98747"/>
            <a:ext cx="4716016" cy="353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9512" y="4005064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Obecny sztandar </a:t>
            </a:r>
            <a:endParaRPr lang="pl-PL" sz="4000" b="1" dirty="0" smtClean="0"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+mj-lt"/>
              <a:ea typeface="+mj-ea"/>
              <a:cs typeface="+mj-cs"/>
            </a:endParaRPr>
          </a:p>
          <a:p>
            <a:r>
              <a:rPr lang="pl-PL" sz="40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ZSEA </a:t>
            </a:r>
            <a:r>
              <a:rPr lang="pl-PL" sz="4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w Kole</a:t>
            </a:r>
          </a:p>
        </p:txBody>
      </p:sp>
    </p:spTree>
    <p:extLst>
      <p:ext uri="{BB962C8B-B14F-4D97-AF65-F5344CB8AC3E}">
        <p14:creationId xmlns:p14="http://schemas.microsoft.com/office/powerpoint/2010/main" val="129558367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Najważniejsze miejsca w szkole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6794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8462"/>
            <a:ext cx="4632382" cy="34269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0399" y="-5257800"/>
            <a:ext cx="4632381" cy="34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2382" cy="3474287"/>
          </a:xfrm>
          <a:prstGeom prst="rect">
            <a:avLst/>
          </a:prstGeom>
        </p:spPr>
      </p:pic>
      <p:pic>
        <p:nvPicPr>
          <p:cNvPr id="1026" name="Picture 2" descr="C:\Users\Dell\Desktop\DSCF1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17" y="-1"/>
            <a:ext cx="4632383" cy="347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17" y="3474287"/>
            <a:ext cx="4632383" cy="341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00546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100" y="0"/>
            <a:ext cx="3976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Dell\Desktop\DSCF1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2" y="-1"/>
            <a:ext cx="5169651" cy="32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09091"/>
            <a:ext cx="5167099" cy="387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64293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Sala gimnastyczna </a:t>
            </a:r>
            <a:br>
              <a:rPr lang="pl-PL" dirty="0" smtClean="0"/>
            </a:br>
            <a:r>
              <a:rPr lang="pl-PL" dirty="0" smtClean="0"/>
              <a:t>i siłownia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617622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41" y="0"/>
            <a:ext cx="4644009" cy="339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44" y="0"/>
            <a:ext cx="4623768" cy="347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41" y="3391962"/>
            <a:ext cx="4600008" cy="346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92" y="3363044"/>
            <a:ext cx="4643820" cy="349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0180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77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75667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72" y="-27384"/>
            <a:ext cx="459710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3" y="-27384"/>
            <a:ext cx="459936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25008"/>
          <a:stretch/>
        </p:blipFill>
        <p:spPr bwMode="auto">
          <a:xfrm>
            <a:off x="-48711" y="3429000"/>
            <a:ext cx="9192711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75492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68" y="-27384"/>
            <a:ext cx="4530858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92" y="-27384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1556"/>
            <a:ext cx="4528592" cy="33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92" y="3396444"/>
            <a:ext cx="4615407" cy="346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6310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390" r="-1" b="7333"/>
          <a:stretch/>
        </p:blipFill>
        <p:spPr bwMode="auto">
          <a:xfrm>
            <a:off x="-36511" y="1209"/>
            <a:ext cx="4464091" cy="359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568"/>
            <a:ext cx="4788024" cy="359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9" y="3581020"/>
            <a:ext cx="4365425" cy="327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0586"/>
            <a:ext cx="4788024" cy="326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50571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Sale językowe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695837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2" y="-27384"/>
            <a:ext cx="4608786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40" y="-27384"/>
            <a:ext cx="460736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09" y="3429000"/>
            <a:ext cx="4619973" cy="342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40" y="3409385"/>
            <a:ext cx="4621474" cy="344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29631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Sale przedmiotów zawodowych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137098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2" y="0"/>
            <a:ext cx="4858817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36"/>
            <a:ext cx="4852238" cy="36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2" y="3573016"/>
            <a:ext cx="4428661" cy="332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34" y="3573016"/>
            <a:ext cx="4895378" cy="332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60043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Sale przedmiotów ogólnokształcących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254754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92" y="-27383"/>
            <a:ext cx="4802616" cy="360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894" y="-27384"/>
            <a:ext cx="4802618" cy="36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91" y="3471216"/>
            <a:ext cx="4514584" cy="338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65" y="3471216"/>
            <a:ext cx="4767247" cy="338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90692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66844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56" y="0"/>
            <a:ext cx="4666844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0134"/>
            <a:ext cx="4572000" cy="335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55" y="3497289"/>
            <a:ext cx="4670639" cy="336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361220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29" y="0"/>
            <a:ext cx="91830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1391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Hol i korytarze szkolne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919713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95"/>
            <a:ext cx="4661785" cy="34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ell\Desktop\DSCF1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661787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13" y="3356992"/>
            <a:ext cx="4661786" cy="34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ell\Desktop\DSCF1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82213" cy="336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0354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DSCF1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6340"/>
            <a:ext cx="4661787" cy="336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ell\Desktop\DSCF1044.JPG">
            <a:hlinkClick r:id="rId3" action="ppaction://hlinkpres?slideindex=5&amp;slidetitle=podsumowani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4499992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DSCF1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87" y="0"/>
            <a:ext cx="4482212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DSCF10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60245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5517232"/>
            <a:ext cx="6512511" cy="1143000"/>
          </a:xfrm>
        </p:spPr>
        <p:txBody>
          <a:bodyPr/>
          <a:lstStyle/>
          <a:p>
            <a:r>
              <a:rPr lang="pl-PL" dirty="0" smtClean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496944" cy="51125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pl-PL" dirty="0" smtClean="0"/>
              <a:t>Podsumowując nasza pracę, musimy stwierdzić, ze prowadzenie badań statystycznych pochłania masę czasu. A do tego uczy cierpliwości i dokładności, której czasami nam brakowało. Chcieliśmy, żeby nasz projekt był wykonany solidnie i jednocześnie zawierał dużo ciekawych informacji. Mamy nadzieję, że nam się to udało.</a:t>
            </a:r>
          </a:p>
          <a:p>
            <a:pPr marL="45720" indent="0">
              <a:buNone/>
            </a:pPr>
            <a:r>
              <a:rPr lang="pl-PL" dirty="0" smtClean="0"/>
              <a:t>Praca nad projektem była pouczająca. Szerzej zapoznaliśmy się z niektórymi zagadnieniami statystycznymi. Poszerzyliśmy również wiedzę i umiejętności z obsługi pakietu MS Office. Uważamy, że wykonaliśmy kawał dobrej roboty.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036674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5373216"/>
            <a:ext cx="6512511" cy="1143000"/>
          </a:xfrm>
        </p:spPr>
        <p:txBody>
          <a:bodyPr/>
          <a:lstStyle/>
          <a:p>
            <a:r>
              <a:rPr lang="pl-PL" dirty="0" smtClean="0"/>
              <a:t>podziękowania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548680"/>
            <a:ext cx="8352928" cy="4392488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pl-PL" dirty="0"/>
              <a:t>Dziękujemy </a:t>
            </a:r>
            <a:r>
              <a:rPr lang="pl-PL" dirty="0" smtClean="0"/>
              <a:t>Wszystkim Koleżankom </a:t>
            </a:r>
            <a:r>
              <a:rPr lang="pl-PL" dirty="0"/>
              <a:t>i </a:t>
            </a:r>
            <a:r>
              <a:rPr lang="pl-PL" dirty="0" smtClean="0"/>
              <a:t>Kolegom </a:t>
            </a:r>
            <a:r>
              <a:rPr lang="pl-PL" dirty="0"/>
              <a:t>oraz pracownikom szkoły, za zgodę na umieszczenia ich wizerunku na zdjęciach w tej pracy. </a:t>
            </a:r>
            <a:endParaRPr lang="pl-PL" dirty="0" smtClean="0"/>
          </a:p>
          <a:p>
            <a:pPr marL="45720" indent="0">
              <a:buNone/>
            </a:pPr>
            <a:r>
              <a:rPr lang="pl-PL" dirty="0" smtClean="0"/>
              <a:t>Dziękujemy Wszystkim Nauczycielom za cierpliwość do nas za przeszkadzanie w trakcie </a:t>
            </a:r>
            <a:r>
              <a:rPr lang="pl-PL" smtClean="0"/>
              <a:t>lekcji podczas </a:t>
            </a:r>
            <a:r>
              <a:rPr lang="pl-PL" dirty="0" smtClean="0"/>
              <a:t>robienia zdjęć. </a:t>
            </a:r>
          </a:p>
          <a:p>
            <a:pPr marL="45720" indent="0">
              <a:buNone/>
            </a:pPr>
            <a:r>
              <a:rPr lang="pl-PL" dirty="0" smtClean="0"/>
              <a:t>Dziękujemy Wszystkim, którzy przyczynili się do powstania i udoskonalenia naszego projektu.</a:t>
            </a:r>
          </a:p>
          <a:p>
            <a:pPr marL="45720" indent="0">
              <a:buNone/>
            </a:pPr>
            <a:r>
              <a:rPr lang="pl-PL" dirty="0" smtClean="0"/>
              <a:t>Dziękujemy </a:t>
            </a:r>
            <a:r>
              <a:rPr lang="pl-PL" dirty="0"/>
              <a:t>pani Kasi za </a:t>
            </a:r>
            <a:r>
              <a:rPr lang="pl-PL" dirty="0" smtClean="0"/>
              <a:t>pomoc </a:t>
            </a:r>
            <a:r>
              <a:rPr lang="pl-PL" dirty="0"/>
              <a:t>w realizacji naszego </a:t>
            </a:r>
            <a:r>
              <a:rPr lang="pl-PL" dirty="0" smtClean="0"/>
              <a:t>projektu. W szczególności za materiały dotyczące pracowników szkoły i efektów kształcenia w I semestrze. To dzięki Jej wyrozumiałości i cierpliwości uzyskaliśmy odpowiedzi </a:t>
            </a:r>
            <a:r>
              <a:rPr lang="pl-PL" dirty="0"/>
              <a:t>na </a:t>
            </a:r>
            <a:r>
              <a:rPr lang="pl-PL" dirty="0" smtClean="0"/>
              <a:t>wszystkie pytania. A było ich wiele.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90220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827584" y="2708920"/>
            <a:ext cx="7175351" cy="216024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Ilość klas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 err="1" smtClean="0"/>
              <a:t>Ekonomiku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034027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erodynamiczny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Aerodynamiczny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139</TotalTime>
  <Words>837</Words>
  <Application>Microsoft Office PowerPoint</Application>
  <PresentationFormat>Pokaz na ekranie (4:3)</PresentationFormat>
  <Paragraphs>140</Paragraphs>
  <Slides>84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84</vt:i4>
      </vt:variant>
    </vt:vector>
  </HeadingPairs>
  <TitlesOfParts>
    <vt:vector size="85" baseType="lpstr">
      <vt:lpstr>Aerodynamiczny</vt:lpstr>
      <vt:lpstr> EKONOMIK W LICZBACH  – CZYLI,  CO O NASZEJ SZKOLE MÓWI STATYSTYKA  I NIE TYLKO ONA</vt:lpstr>
      <vt:lpstr>CZŁONKOWIE GRUPY PROJEKTOWEJ:  Bartosz Berdziński Daniel Gołębski Adrian Rytelewski Michał Sobalski Krystian Wdzięczny  Klasa i tA  w zespole szkół  ekonomiczno – administracyjnych  w kole </vt:lpstr>
      <vt:lpstr>wprowadzenie</vt:lpstr>
      <vt:lpstr>Z dziejów Ekonomika</vt:lpstr>
      <vt:lpstr>Państwowe Koedukacyjne Gimnazjum  Liceum Handlowe w Kole  w latach 1947 - 1951</vt:lpstr>
      <vt:lpstr>Zespół Szkół Ekonomiczno - Administracyjnych w Kole</vt:lpstr>
      <vt:lpstr>Prezentacja programu PowerPoint</vt:lpstr>
      <vt:lpstr>Prezentacja programu PowerPoint</vt:lpstr>
      <vt:lpstr>Ilość klas  w Ekonomiku</vt:lpstr>
      <vt:lpstr>Ilość klas  w zależności  od typu szkoły</vt:lpstr>
      <vt:lpstr>Ilość klas  w zależności  od poziomu klasy</vt:lpstr>
      <vt:lpstr>Uczniowie Ekonomika wg płci</vt:lpstr>
      <vt:lpstr>Uczniowie Ekonomika wg płci i typu szkoły</vt:lpstr>
      <vt:lpstr>Uczniowie Ekonomika wg płci i poziomu klasy</vt:lpstr>
      <vt:lpstr>Średnia liczba uczniów w klasie wg typu szkoły </vt:lpstr>
      <vt:lpstr>Średnia liczba uczniów  w klasie wg poziomu klasy </vt:lpstr>
      <vt:lpstr>Średnia liczba uczniów  w klasie z podziałem wg płci</vt:lpstr>
      <vt:lpstr>Klasy w Ekonomiku wg liczby przedmiotów  w roku szkolnym</vt:lpstr>
      <vt:lpstr>Liczba przedmiotów w klasach pierwszych</vt:lpstr>
      <vt:lpstr>Prezentacja programu PowerPoint</vt:lpstr>
      <vt:lpstr>Liczba przedmiotów w klasach trzecich</vt:lpstr>
      <vt:lpstr>Liczba przedmiotów w klasach czwartych</vt:lpstr>
      <vt:lpstr>Średnie ocen uzyskane  w I semestrze  roku szkolnego 2012/2013 </vt:lpstr>
      <vt:lpstr>Średnia ocen  wg typów szkół</vt:lpstr>
      <vt:lpstr>Średnie oceny wg poziomu klasy</vt:lpstr>
      <vt:lpstr>Średnia ocen na klasę  z podziałem na typ średniej</vt:lpstr>
      <vt:lpstr>Średnie ocen  w klasach pierwszych</vt:lpstr>
      <vt:lpstr>Prezentacja programu PowerPoint</vt:lpstr>
      <vt:lpstr>Prezentacja programu PowerPoint</vt:lpstr>
      <vt:lpstr>Prezentacja programu PowerPoint</vt:lpstr>
      <vt:lpstr>Oceny z przedmiotów uzyskane  w I semestrze  roku szkolnego 2012/2013 </vt:lpstr>
      <vt:lpstr>Liczba ocen w I semestrze  wg typów szkół</vt:lpstr>
      <vt:lpstr>Liczba ocen w I semestrze  wg poziomu klasy</vt:lpstr>
      <vt:lpstr>Średnia liczba ocen na jedną klasę wg typu szkoły</vt:lpstr>
      <vt:lpstr>Średnia liczba ocen na jedną  klasę wg poziomu klasy</vt:lpstr>
      <vt:lpstr>Prezentacja programu PowerPoint</vt:lpstr>
      <vt:lpstr>Prezentacja programu PowerPoint</vt:lpstr>
      <vt:lpstr>Oceny z zachowania w I semestrze  roku szkolnego 2012/2013</vt:lpstr>
      <vt:lpstr>Oceny z zachowania wg typów szkół</vt:lpstr>
      <vt:lpstr>Oceny z zachowania wg poziomu klasy</vt:lpstr>
      <vt:lpstr>Średnia liczba ocen w klasie  z zachowania wg typu szkoły</vt:lpstr>
      <vt:lpstr>Średnia liczba ocen w klasie z zachowania wg poziomu klasy</vt:lpstr>
      <vt:lpstr>Średnia ocen z zachowania w statystycznej klasie</vt:lpstr>
      <vt:lpstr>Frekwencja w I semestrze  roku szkolnego 2012/2013 w naszej szkole </vt:lpstr>
      <vt:lpstr>Frekwencja  wg typów szkół</vt:lpstr>
      <vt:lpstr>Frekwencja  wg poziomu klasy</vt:lpstr>
      <vt:lpstr>Średnia frekwencja wg typu szkoły</vt:lpstr>
      <vt:lpstr>Średnia frekwencja wg poziomu klasy</vt:lpstr>
      <vt:lpstr>Średnia frekwencja  na jedną klasę</vt:lpstr>
      <vt:lpstr>Średnia frekwencja  na jednego ucznia</vt:lpstr>
      <vt:lpstr>Pracownicy w Ekonomiku</vt:lpstr>
      <vt:lpstr>Struktura pracowników ZSEA w Kole wg płci</vt:lpstr>
      <vt:lpstr>Struktura pracowników ZSEA w Kole wg stanowiska pracy</vt:lpstr>
      <vt:lpstr>Struktura pracowników ZSEA w Kole wg stanowiska pracy i płci</vt:lpstr>
      <vt:lpstr>Ilość uczniów przypadająca na jednego pracownika szkoły</vt:lpstr>
      <vt:lpstr>Ilość pracowników przypadająca  na jednego ucznia w szkole</vt:lpstr>
      <vt:lpstr>Lokalizacja szkoły</vt:lpstr>
      <vt:lpstr>Prezentacja programu PowerPoint</vt:lpstr>
      <vt:lpstr>Prezentacja programu PowerPoint</vt:lpstr>
      <vt:lpstr>Szkoła w obiektywie</vt:lpstr>
      <vt:lpstr>Nasza szkoła</vt:lpstr>
      <vt:lpstr>Sztandary szkolne</vt:lpstr>
      <vt:lpstr>Prezentacja programu PowerPoint</vt:lpstr>
      <vt:lpstr>Prezentacja programu PowerPoint</vt:lpstr>
      <vt:lpstr>Najważniejsze miejsca w szkole</vt:lpstr>
      <vt:lpstr>Prezentacja programu PowerPoint</vt:lpstr>
      <vt:lpstr>Prezentacja programu PowerPoint</vt:lpstr>
      <vt:lpstr>Sala gimnastyczna  i siłownia</vt:lpstr>
      <vt:lpstr>Prezentacja programu PowerPoint</vt:lpstr>
      <vt:lpstr>Prezentacja programu PowerPoint</vt:lpstr>
      <vt:lpstr>Prezentacja programu PowerPoint</vt:lpstr>
      <vt:lpstr>Prezentacja programu PowerPoint</vt:lpstr>
      <vt:lpstr>Sale językowe</vt:lpstr>
      <vt:lpstr>Prezentacja programu PowerPoint</vt:lpstr>
      <vt:lpstr>Sale przedmiotów zawodowych</vt:lpstr>
      <vt:lpstr>Prezentacja programu PowerPoint</vt:lpstr>
      <vt:lpstr>Sale przedmiotów ogólnokształcących</vt:lpstr>
      <vt:lpstr>Prezentacja programu PowerPoint</vt:lpstr>
      <vt:lpstr>Prezentacja programu PowerPoint</vt:lpstr>
      <vt:lpstr>Hol i korytarze szkolne</vt:lpstr>
      <vt:lpstr>Prezentacja programu PowerPoint</vt:lpstr>
      <vt:lpstr>Prezentacja programu PowerPoint</vt:lpstr>
      <vt:lpstr>podsumowanie</vt:lpstr>
      <vt:lpstr>podziękowania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tytułprojektuu</dc:title>
  <dc:creator>-</dc:creator>
  <cp:lastModifiedBy>kasia</cp:lastModifiedBy>
  <cp:revision>23</cp:revision>
  <dcterms:created xsi:type="dcterms:W3CDTF">2013-05-25T21:33:02Z</dcterms:created>
  <dcterms:modified xsi:type="dcterms:W3CDTF">2022-07-12T19:25:32Z</dcterms:modified>
</cp:coreProperties>
</file>