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419" r:id="rId2"/>
    <p:sldId id="322" r:id="rId3"/>
    <p:sldId id="415" r:id="rId4"/>
    <p:sldId id="393" r:id="rId5"/>
    <p:sldId id="260" r:id="rId6"/>
    <p:sldId id="414" r:id="rId7"/>
    <p:sldId id="258" r:id="rId8"/>
    <p:sldId id="418" r:id="rId9"/>
    <p:sldId id="417" r:id="rId10"/>
    <p:sldId id="263" r:id="rId11"/>
    <p:sldId id="262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71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1" autoAdjust="0"/>
    <p:restoredTop sz="94009" autoAdjust="0"/>
  </p:normalViewPr>
  <p:slideViewPr>
    <p:cSldViewPr snapToGrid="0"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7A80-2B77-4E8D-BAB6-1C0B469D0634}" type="datetimeFigureOut">
              <a:rPr lang="pl-PL" smtClean="0"/>
              <a:pPr/>
              <a:t>2022-04-21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EBC39-6874-4C74-972B-1376D36DC3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8167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EBC39-6874-4C74-972B-1376D36DC36E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626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6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74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31" y="91552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285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3" y="609608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4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2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2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2" y="4766739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2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2" y="685807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3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2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2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2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6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2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40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9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7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7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7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82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177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7" indent="-285737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13" indent="-285737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091" indent="-285737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973" indent="-171442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150" indent="-171442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476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652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007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600072C-630E-9145-9208-9718104C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74" y="-1244607"/>
            <a:ext cx="6400800" cy="3615267"/>
          </a:xfrm>
        </p:spPr>
        <p:txBody>
          <a:bodyPr/>
          <a:lstStyle/>
          <a:p>
            <a:endParaRPr lang="pl-PL" dirty="0">
              <a:solidFill>
                <a:srgbClr val="FFFFFF"/>
              </a:solidFill>
              <a:latin typeface="Times New Roman"/>
            </a:endParaRP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5B8D754D-785F-D94B-B49E-8D8436967CCC}"/>
              </a:ext>
            </a:extLst>
          </p:cNvPr>
          <p:cNvGrpSpPr/>
          <p:nvPr/>
        </p:nvGrpSpPr>
        <p:grpSpPr>
          <a:xfrm>
            <a:off x="621674" y="347035"/>
            <a:ext cx="8151237" cy="1160129"/>
            <a:chOff x="1941009" y="0"/>
            <a:chExt cx="8151237" cy="1160129"/>
          </a:xfrm>
        </p:grpSpPr>
        <p:sp>
          <p:nvSpPr>
            <p:cNvPr id="5" name="Zaokrąglony prostokąt 4">
              <a:extLst>
                <a:ext uri="{FF2B5EF4-FFF2-40B4-BE49-F238E27FC236}">
                  <a16:creationId xmlns:a16="http://schemas.microsoft.com/office/drawing/2014/main" xmlns="" id="{1FF51C33-90B1-CF45-B2A9-9287B5DD19D3}"/>
                </a:ext>
              </a:extLst>
            </p:cNvPr>
            <p:cNvSpPr/>
            <p:nvPr/>
          </p:nvSpPr>
          <p:spPr>
            <a:xfrm>
              <a:off x="1941009" y="0"/>
              <a:ext cx="8151237" cy="1160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Zaokrąglony prostokąt 4">
              <a:extLst>
                <a:ext uri="{FF2B5EF4-FFF2-40B4-BE49-F238E27FC236}">
                  <a16:creationId xmlns:a16="http://schemas.microsoft.com/office/drawing/2014/main" xmlns="" id="{EB40FD08-34D9-394D-96FB-C42391C9EB97}"/>
                </a:ext>
              </a:extLst>
            </p:cNvPr>
            <p:cNvSpPr txBox="1"/>
            <p:nvPr/>
          </p:nvSpPr>
          <p:spPr>
            <a:xfrm>
              <a:off x="1997642" y="56633"/>
              <a:ext cx="8037971" cy="1046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300" kern="1200" cap="non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Miejski Zakład Gospodarki Odpadami Komunalnymi Sp. z o.o. w Koninie</a:t>
              </a:r>
              <a:endParaRPr lang="pl-PL" sz="3300" kern="1200"/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1E99935-A924-5E4C-A074-310617E3B0E7}"/>
              </a:ext>
            </a:extLst>
          </p:cNvPr>
          <p:cNvSpPr txBox="1"/>
          <p:nvPr/>
        </p:nvSpPr>
        <p:spPr>
          <a:xfrm>
            <a:off x="4274470" y="2189695"/>
            <a:ext cx="4869530" cy="383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rgbClr val="1171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Organizacja</a:t>
            </a:r>
            <a:br>
              <a:rPr lang="pl-PL" sz="2000" b="1" dirty="0">
                <a:solidFill>
                  <a:srgbClr val="11710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1171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Miejski Zakład Gospodarki Odpadami Komunalnymi jako zakład budżetowy zakończył działalność w tej formie prawnej i w roku 2011 przekształcił się w Spółkę z o.o. </a:t>
            </a:r>
          </a:p>
          <a:p>
            <a:pPr lvl="0">
              <a:lnSpc>
                <a:spcPct val="150000"/>
              </a:lnSpc>
            </a:pPr>
            <a:endParaRPr lang="pl-PL" dirty="0">
              <a:solidFill>
                <a:srgbClr val="1171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dirty="0">
                <a:solidFill>
                  <a:srgbClr val="1171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Większościowym udziałowcem spółki zostało miasto Konin, a jednostkowe udziały objęły 34 gminy subregionu konińskiego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A8CBACD-8ACC-8D48-AE6A-75C6C4E86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379" y="5443693"/>
            <a:ext cx="1162052" cy="1162052"/>
          </a:xfrm>
          <a:prstGeom prst="rect">
            <a:avLst/>
          </a:prstGeom>
        </p:spPr>
      </p:pic>
      <p:pic>
        <p:nvPicPr>
          <p:cNvPr id="9" name="Picture 10" descr="flagi3">
            <a:extLst>
              <a:ext uri="{FF2B5EF4-FFF2-40B4-BE49-F238E27FC236}">
                <a16:creationId xmlns:a16="http://schemas.microsoft.com/office/drawing/2014/main" xmlns="" id="{6A2E1E22-5BEC-C74B-8A24-8EFEC823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96" y="1810824"/>
            <a:ext cx="3579805" cy="477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xmlns="" val="265815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203946" y="263771"/>
            <a:ext cx="45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Instalacja fotowoltaiczna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026025" y="679141"/>
            <a:ext cx="295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Faza </a:t>
            </a:r>
            <a:r>
              <a:rPr lang="pl-PL" sz="1600" dirty="0" err="1">
                <a:solidFill>
                  <a:schemeClr val="bg2">
                    <a:lumMod val="75000"/>
                  </a:schemeClr>
                </a:solidFill>
              </a:rPr>
              <a:t>przedinwestycyjna</a:t>
            </a:r>
            <a:endParaRPr lang="pl-PL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0401" y="1202361"/>
            <a:ext cx="80645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Budowa instalacji fotowoltaicznej - montaż paneli PV na dachach obiektów należących do MZGOK Sp. z o.o. o łącznej powierzchni 6990 m2.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lokalizacji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Lokalizacja inwestycji – Konin, ul. </a:t>
            </a:r>
            <a:r>
              <a:rPr lang="pl-PL" sz="1400" dirty="0" err="1">
                <a:solidFill>
                  <a:schemeClr val="bg2">
                    <a:lumMod val="75000"/>
                  </a:schemeClr>
                </a:solidFill>
              </a:rPr>
              <a:t>Sulańska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 13. Tereny będące własnością MZGOK Sp. z o.o. Możliwość podłączenia do sieci elektroenergetycznej zapewnia znajdujące się na terenie inwestora przyłącza linii 110 </a:t>
            </a:r>
            <a:r>
              <a:rPr lang="pl-PL" sz="1400" dirty="0" err="1">
                <a:solidFill>
                  <a:schemeClr val="bg2">
                    <a:lumMod val="75000"/>
                  </a:schemeClr>
                </a:solidFill>
              </a:rPr>
              <a:t>kV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Wybór technologii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Technologia odzysku energii słonecznej z zastosowaniem modułów fotowoltaicznych o łącznej mocy 0,315 MW. Łączna powierzchnia paneli - 6990 m2. Zastosowanie ogniw fotowoltaicznych pochłaniających promienie słoneczne, które są źródłem prądu stałego, a po przetworzeniu przez falowniki skierowany będzie do sieci elektrycznej.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Produktywność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Przy założeniach 8160 h pracy instalacji o łącznej mocy zainstalowanej 0,315 MW daje możliwości produkcji energii elektrycznej w ilości 2570,40 MWh rocznie.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nośnika energii</a:t>
            </a:r>
          </a:p>
          <a:p>
            <a:pPr marL="285750" indent="-285750">
              <a:spcBef>
                <a:spcPts val="601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Instalacja fotowoltaiczna jest odnawialnym źródłem energii.</a:t>
            </a:r>
          </a:p>
          <a:p>
            <a:pPr algn="just">
              <a:spcBef>
                <a:spcPts val="601"/>
              </a:spcBef>
            </a:pPr>
            <a:endParaRPr lang="pl-PL" sz="1400" dirty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spcBef>
                <a:spcPts val="601"/>
              </a:spcBef>
            </a:pPr>
            <a:endParaRPr lang="pl-PL" sz="1400" dirty="0"/>
          </a:p>
          <a:p>
            <a:pPr algn="just">
              <a:spcBef>
                <a:spcPts val="601"/>
              </a:spcBef>
            </a:pPr>
            <a:endParaRPr lang="pl-PL" sz="1400" dirty="0"/>
          </a:p>
          <a:p>
            <a:pPr>
              <a:spcBef>
                <a:spcPts val="601"/>
              </a:spcBef>
            </a:pPr>
            <a:endParaRPr lang="pl-PL" sz="14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31" y="5526752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69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13463" y="228757"/>
            <a:ext cx="872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Biogazownia odpadów zielonych i kuchennych</a:t>
            </a:r>
          </a:p>
          <a:p>
            <a:pPr algn="ctr"/>
            <a:r>
              <a:rPr lang="pl-PL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pl-PL" sz="1600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przedinwestycyjna</a:t>
            </a:r>
            <a:endParaRPr lang="pl-PL" sz="1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63" y="5693563"/>
            <a:ext cx="1164437" cy="116443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13463" y="998198"/>
            <a:ext cx="88265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Budowa instalacja do obróbki i odzysku biogazu z selektywnie zbieranych odpadów zielonych (bioodpadów) i odpadów kuchennych wraz z energetycznym wykorzystaniem pozyskanego biogazu.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lokalizacji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Lokalizacja: Konin, ul. </a:t>
            </a:r>
            <a:r>
              <a:rPr lang="pl-PL" sz="1400" dirty="0" err="1">
                <a:solidFill>
                  <a:schemeClr val="bg2">
                    <a:lumMod val="75000"/>
                  </a:schemeClr>
                </a:solidFill>
              </a:rPr>
              <a:t>Sulańska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 13. Tereny będące własnością MZGOK Sp. z o.o. w bezpośrednim sąsiedztwie składowiska i kompostowni. Dostępność surowca zapewnia status RIPOK – odpady będą dostarczane z obszaru 35 gmin. Możliwość podłączenia do sieci elektroenergetycznej zapewnia znajdujące się na terenie inwestora przyłącza linii 110 </a:t>
            </a:r>
            <a:r>
              <a:rPr lang="pl-PL" sz="1400" dirty="0" err="1">
                <a:solidFill>
                  <a:schemeClr val="bg2">
                    <a:lumMod val="75000"/>
                  </a:schemeClr>
                </a:solidFill>
              </a:rPr>
              <a:t>kV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Wybór technologii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Odzysk biogazu z odpadów zielonych i kuchennych odbywać się będzie przy zastosowaniu stabilizacji tlenowej (kompostowania). Odpady przyjmowane do instalacji kompostowania będą wstępnie przygotowywane (rozdrabniane), a następnie kierowane do komory fermentacyjnej wsadu,  gdzie zostaną poddane odpowiednim procesom fermentacji i napowietrzania. Następnie biogaz odzyskany z fermentacji odpadów, po przejściu obróbki w generatorze prądu (o mocy 1 MW) zostanie oddany do sieci elektrycznej.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Produktywność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Przy założeniach całodobowej pracy instalacji i 8160 h pracy generatorów prądotwórczych o łącznej mocy zainstalowanej 1 MW daje możliwości produkcji energii elektrycznej 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w ilości 8160  MWh rocznie.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nośnika energii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Biogaz uzyskany z biomasy jest odnawialnym źródłem energii.</a:t>
            </a:r>
          </a:p>
          <a:p>
            <a:pPr>
              <a:spcBef>
                <a:spcPts val="601"/>
              </a:spcBef>
            </a:pPr>
            <a:endParaRPr lang="pl-PL" sz="1200" dirty="0"/>
          </a:p>
          <a:p>
            <a:pPr algn="just">
              <a:spcBef>
                <a:spcPts val="601"/>
              </a:spcBef>
            </a:pPr>
            <a:endParaRPr lang="pl-PL" sz="1200" dirty="0"/>
          </a:p>
          <a:p>
            <a:pPr algn="just">
              <a:spcBef>
                <a:spcPts val="601"/>
              </a:spcBef>
            </a:pPr>
            <a:endParaRPr lang="pl-PL" sz="1200" dirty="0"/>
          </a:p>
          <a:p>
            <a:pPr algn="just">
              <a:spcBef>
                <a:spcPts val="601"/>
              </a:spcBef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263213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7829" y="4577660"/>
            <a:ext cx="6786910" cy="893231"/>
          </a:xfrm>
        </p:spPr>
        <p:txBody>
          <a:bodyPr>
            <a:noAutofit/>
          </a:bodyPr>
          <a:lstStyle/>
          <a:p>
            <a:endParaRPr lang="pl-PL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40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3100" y="5053542"/>
            <a:ext cx="1676660" cy="167666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14520" y="5374183"/>
            <a:ext cx="2592991" cy="117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1" dirty="0">
                <a:solidFill>
                  <a:schemeClr val="bg2">
                    <a:lumMod val="75000"/>
                  </a:schemeClr>
                </a:solidFill>
              </a:rPr>
              <a:t>ul. </a:t>
            </a:r>
            <a:r>
              <a:rPr lang="pl-PL" sz="1401" dirty="0" err="1">
                <a:solidFill>
                  <a:schemeClr val="bg2">
                    <a:lumMod val="75000"/>
                  </a:schemeClr>
                </a:solidFill>
              </a:rPr>
              <a:t>Sulańska</a:t>
            </a:r>
            <a:r>
              <a:rPr lang="pl-PL" sz="1401" dirty="0">
                <a:solidFill>
                  <a:schemeClr val="bg2">
                    <a:lumMod val="75000"/>
                  </a:schemeClr>
                </a:solidFill>
              </a:rPr>
              <a:t> 13</a:t>
            </a:r>
          </a:p>
          <a:p>
            <a:r>
              <a:rPr lang="pl-PL" sz="1401" dirty="0">
                <a:solidFill>
                  <a:schemeClr val="bg2">
                    <a:lumMod val="75000"/>
                  </a:schemeClr>
                </a:solidFill>
              </a:rPr>
              <a:t>62-510 Konin</a:t>
            </a:r>
          </a:p>
          <a:p>
            <a:r>
              <a:rPr lang="pl-PL" sz="1401" dirty="0">
                <a:solidFill>
                  <a:schemeClr val="bg2">
                    <a:lumMod val="75000"/>
                  </a:schemeClr>
                </a:solidFill>
              </a:rPr>
              <a:t>tel. 63 246 81 79</a:t>
            </a:r>
          </a:p>
          <a:p>
            <a:r>
              <a:rPr lang="pl-PL" sz="1401" dirty="0">
                <a:solidFill>
                  <a:schemeClr val="bg2">
                    <a:lumMod val="75000"/>
                  </a:schemeClr>
                </a:solidFill>
              </a:rPr>
              <a:t>E-mail: bok@mzgok.konin.pl</a:t>
            </a:r>
          </a:p>
          <a:p>
            <a:r>
              <a:rPr lang="pl-PL" sz="1401" dirty="0">
                <a:solidFill>
                  <a:schemeClr val="bg2">
                    <a:lumMod val="75000"/>
                  </a:schemeClr>
                </a:solidFill>
              </a:rPr>
              <a:t>www.mzgok.konin.pl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9" y="479737"/>
            <a:ext cx="8489161" cy="3248404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6C7E91D-F2AB-3646-9073-D62777484202}"/>
              </a:ext>
            </a:extLst>
          </p:cNvPr>
          <p:cNvSpPr/>
          <p:nvPr/>
        </p:nvSpPr>
        <p:spPr>
          <a:xfrm>
            <a:off x="533960" y="3923049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Regionalna Instalacja Przetwarzania </a:t>
            </a:r>
            <a:br>
              <a:rPr lang="pl-PL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Odpadów Komunalnych</a:t>
            </a:r>
          </a:p>
          <a:p>
            <a:r>
              <a:rPr lang="pl-PL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VIII w Planie Gospodarki Odpadami dla Województwa Wielkopolskiego</a:t>
            </a:r>
          </a:p>
        </p:txBody>
      </p:sp>
    </p:spTree>
    <p:extLst>
      <p:ext uri="{BB962C8B-B14F-4D97-AF65-F5344CB8AC3E}">
        <p14:creationId xmlns:p14="http://schemas.microsoft.com/office/powerpoint/2010/main" xmlns="" val="395365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36" y="1516899"/>
            <a:ext cx="6120905" cy="45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B032733-6039-8144-8D42-F5B8C1DBBBC9}"/>
              </a:ext>
            </a:extLst>
          </p:cNvPr>
          <p:cNvSpPr txBox="1"/>
          <p:nvPr/>
        </p:nvSpPr>
        <p:spPr>
          <a:xfrm>
            <a:off x="6464831" y="1646445"/>
            <a:ext cx="2679169" cy="47502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solidFill>
                  <a:srgbClr val="117106"/>
                </a:solidFill>
                <a:effectLst/>
                <a:ea typeface="+mn-ea"/>
                <a:cs typeface="Calibri" panose="020F0502020204030204" pitchFamily="34" charset="0"/>
              </a:rPr>
              <a:t/>
            </a:r>
            <a:br>
              <a:rPr lang="pl-PL" sz="1600" kern="1200" dirty="0">
                <a:solidFill>
                  <a:srgbClr val="117106"/>
                </a:solidFill>
                <a:effectLst/>
                <a:ea typeface="+mn-ea"/>
                <a:cs typeface="Calibri" panose="020F0502020204030204" pitchFamily="34" charset="0"/>
              </a:rPr>
            </a:br>
            <a:r>
              <a:rPr lang="pl-PL" sz="1600" kern="1200" dirty="0">
                <a:solidFill>
                  <a:srgbClr val="117106"/>
                </a:solidFill>
                <a:effectLst/>
                <a:ea typeface="+mn-ea"/>
                <a:cs typeface="Calibri" panose="020F0502020204030204" pitchFamily="34" charset="0"/>
              </a:rPr>
              <a:t/>
            </a:r>
            <a:br>
              <a:rPr lang="pl-PL" sz="1600" kern="1200" dirty="0">
                <a:solidFill>
                  <a:srgbClr val="117106"/>
                </a:solidFill>
                <a:effectLst/>
                <a:ea typeface="+mn-ea"/>
                <a:cs typeface="Calibri" panose="020F0502020204030204" pitchFamily="34" charset="0"/>
              </a:rPr>
            </a:br>
            <a:r>
              <a:rPr lang="pl-PL" sz="1600" kern="1200" dirty="0">
                <a:solidFill>
                  <a:srgbClr val="117106"/>
                </a:solidFill>
                <a:effectLst/>
                <a:ea typeface="+mn-ea"/>
                <a:cs typeface="Calibri" panose="020F0502020204030204" pitchFamily="34" charset="0"/>
              </a:rPr>
              <a:t>W Miejskim Zakładzie Gospodarki Odpadami Komunalnymi Sp. z o.o. przetwarzane są odpady komunalne  z </a:t>
            </a:r>
            <a:r>
              <a:rPr lang="pl-PL" sz="1600" kern="1200" dirty="0" smtClean="0">
                <a:solidFill>
                  <a:srgbClr val="117106"/>
                </a:solidFill>
                <a:effectLst/>
                <a:ea typeface="+mn-ea"/>
                <a:cs typeface="Calibri" panose="020F0502020204030204" pitchFamily="34" charset="0"/>
              </a:rPr>
              <a:t>Konina i 35 </a:t>
            </a:r>
            <a:r>
              <a:rPr lang="pl-PL" sz="1600" kern="1200" dirty="0">
                <a:solidFill>
                  <a:srgbClr val="117106"/>
                </a:solidFill>
                <a:effectLst/>
                <a:ea typeface="+mn-ea"/>
                <a:cs typeface="Calibri" panose="020F0502020204030204" pitchFamily="34" charset="0"/>
              </a:rPr>
              <a:t>gmin subregionu konińskiego o łącznej populacji ponad 370 tyś mieszkańców</a:t>
            </a:r>
            <a:r>
              <a:rPr lang="pl-PL" sz="1400" b="1" kern="1200" dirty="0">
                <a:solidFill>
                  <a:srgbClr val="11710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6EA6973-02C3-C74C-8032-F30E11D4DAE0}"/>
              </a:ext>
            </a:extLst>
          </p:cNvPr>
          <p:cNvSpPr txBox="1"/>
          <p:nvPr/>
        </p:nvSpPr>
        <p:spPr>
          <a:xfrm>
            <a:off x="2476500" y="330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17106"/>
                </a:solidFill>
                <a:cs typeface="Calibri" panose="020F0502020204030204" pitchFamily="34" charset="0"/>
              </a:rPr>
              <a:t>Obszar działania</a:t>
            </a:r>
            <a:endParaRPr lang="pl-PL" sz="240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B9F969D-C9B2-184B-91C0-C1A31ADD7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716" y="5527681"/>
            <a:ext cx="1162052" cy="11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51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637376" y="5624519"/>
            <a:ext cx="5742939" cy="273844"/>
          </a:xfrm>
        </p:spPr>
        <p:txBody>
          <a:bodyPr/>
          <a:lstStyle/>
          <a:p>
            <a:r>
              <a:rPr lang="pl-PL" dirty="0"/>
              <a:t>Zakład Termicznego Unieszkodliwiania Odpadów Komunalnych w Koninie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6686" y="908721"/>
            <a:ext cx="79650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82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192" y="1988845"/>
            <a:ext cx="8392855" cy="4140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801" b="1" dirty="0">
              <a:solidFill>
                <a:srgbClr val="006600"/>
              </a:solidFill>
            </a:endParaRPr>
          </a:p>
          <a:p>
            <a:pPr algn="ctr">
              <a:buClr>
                <a:schemeClr val="bg2">
                  <a:lumMod val="50000"/>
                </a:schemeClr>
              </a:buClr>
              <a:buAutoNum type="arabicPeriod"/>
            </a:pPr>
            <a:r>
              <a:rPr lang="pl-PL" sz="1801" b="1" dirty="0">
                <a:solidFill>
                  <a:srgbClr val="006600"/>
                </a:solidFill>
              </a:rPr>
              <a:t>Zakładzie Mechanicznego Przekształcania Odpadów obejmującym:</a:t>
            </a:r>
          </a:p>
          <a:p>
            <a:pPr algn="ctr">
              <a:buClr>
                <a:schemeClr val="bg2">
                  <a:lumMod val="50000"/>
                </a:schemeClr>
              </a:buClr>
              <a:buAutoNum type="arabicPeriod"/>
            </a:pPr>
            <a:endParaRPr lang="pl-PL" sz="1801" b="1" dirty="0">
              <a:solidFill>
                <a:srgbClr val="006600"/>
              </a:solidFill>
            </a:endParaRPr>
          </a:p>
          <a:p>
            <a:pPr marL="671479" indent="-336534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1" dirty="0">
                <a:solidFill>
                  <a:srgbClr val="006600"/>
                </a:solidFill>
              </a:rPr>
              <a:t>składowisko odpadów innych niż niebezpieczne </a:t>
            </a:r>
          </a:p>
          <a:p>
            <a:pPr marL="671479" indent="-336534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1" dirty="0">
                <a:solidFill>
                  <a:srgbClr val="006600"/>
                </a:solidFill>
              </a:rPr>
              <a:t>Sortownię,</a:t>
            </a:r>
          </a:p>
          <a:p>
            <a:pPr marL="671479" indent="-336534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1" dirty="0">
                <a:solidFill>
                  <a:srgbClr val="006600"/>
                </a:solidFill>
              </a:rPr>
              <a:t>Kompostownię, </a:t>
            </a:r>
          </a:p>
          <a:p>
            <a:pPr marL="671479" indent="-336534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1" dirty="0">
                <a:solidFill>
                  <a:srgbClr val="006600"/>
                </a:solidFill>
              </a:rPr>
              <a:t>Punkt Selektywnej Zbiórki Odpadów Komunalnych (PSZOK)</a:t>
            </a:r>
          </a:p>
          <a:p>
            <a:pPr marL="0" indent="0">
              <a:buNone/>
            </a:pPr>
            <a:r>
              <a:rPr lang="pl-PL" sz="1801" dirty="0">
                <a:solidFill>
                  <a:srgbClr val="006600"/>
                </a:solidFill>
              </a:rPr>
              <a:t> </a:t>
            </a:r>
          </a:p>
          <a:p>
            <a:pPr marL="496864" indent="-223826">
              <a:buNone/>
            </a:pPr>
            <a:r>
              <a:rPr lang="pl-PL" sz="1801" b="1" dirty="0">
                <a:solidFill>
                  <a:srgbClr val="006600"/>
                </a:solidFill>
              </a:rPr>
              <a:t>2. Zakładzie Termicznego Unieszkodliwiania Odpadów Komunalnych</a:t>
            </a:r>
          </a:p>
          <a:p>
            <a:pPr algn="ctr">
              <a:buFontTx/>
              <a:buChar char="-"/>
            </a:pPr>
            <a:endParaRPr lang="pl-PL" sz="1801" b="1" dirty="0">
              <a:solidFill>
                <a:srgbClr val="006600"/>
              </a:solidFill>
            </a:endParaRPr>
          </a:p>
          <a:p>
            <a:pPr algn="ctr">
              <a:buFontTx/>
              <a:buChar char="-"/>
            </a:pPr>
            <a:endParaRPr lang="pl-PL" sz="1801" b="1" dirty="0">
              <a:solidFill>
                <a:srgbClr val="0066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55579" y="620693"/>
            <a:ext cx="698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6600"/>
                </a:solidFill>
              </a:rPr>
              <a:t>Miejski Zakład Gospodarki Odpadami Komunalnymi  realizuje zadania zagospodarowania odpadów w: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2" y="6396709"/>
            <a:ext cx="7997239" cy="3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08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134141" y="2628900"/>
            <a:ext cx="4806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Sortownia </a:t>
            </a:r>
          </a:p>
          <a:p>
            <a:endParaRPr lang="pl-PL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od 2016 roku przyjmuje wyłącznie odpady zebrane selektywnie i po ich „doczyszczeniu” przygotowuje je do dalszego przetworzenia. Pozostałości kierowane są do termicznego przekształcenia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097721" y="381376"/>
            <a:ext cx="4843080" cy="209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Składowisko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wypełnione odpadami komunalnymi w </a:t>
            </a:r>
            <a:r>
              <a:rPr lang="pl-PL" sz="1600" dirty="0" smtClean="0">
                <a:solidFill>
                  <a:schemeClr val="bg2">
                    <a:lumMod val="75000"/>
                  </a:schemeClr>
                </a:solidFill>
              </a:rPr>
              <a:t>63 %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jest źródłem biogazu odzyskiwanego </a:t>
            </a:r>
            <a:br>
              <a:rPr lang="pl-PL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w systemie studni odgazowujących  </a:t>
            </a:r>
            <a:br>
              <a:rPr lang="pl-PL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i przetwarzanego na energię elektryczną </a:t>
            </a:r>
            <a:br>
              <a:rPr lang="pl-PL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w ilości około 2 tys. MWh rocznie. Obecnie na składowisko przyjmowane są wyłącznie odpady o kaloryczności poniżej 6 MJ/kg</a:t>
            </a:r>
            <a:r>
              <a:rPr lang="pl-PL" sz="1801" dirty="0"/>
              <a:t>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134141" y="4647521"/>
            <a:ext cx="469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Kompostownia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11113" algn="just"/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wyposażona w dwie instalacje do kompostowania odpadów kuchennych oraz odpadów ulegających biodegradacji: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chemeClr val="bg2">
                    <a:lumMod val="75000"/>
                  </a:schemeClr>
                </a:solidFill>
              </a:rPr>
              <a:t>pryzmowa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 o wydajności 20 000 Mg/rok 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tunelowa w systemie CTI Q =13 000 Mg/rok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5653614"/>
            <a:ext cx="1158340" cy="1158340"/>
          </a:xfrm>
          <a:prstGeom prst="rect">
            <a:avLst/>
          </a:prstGeom>
        </p:spPr>
      </p:pic>
      <p:pic>
        <p:nvPicPr>
          <p:cNvPr id="9" name="Picture 6" descr="PICT0101">
            <a:extLst>
              <a:ext uri="{FF2B5EF4-FFF2-40B4-BE49-F238E27FC236}">
                <a16:creationId xmlns:a16="http://schemas.microsoft.com/office/drawing/2014/main" xmlns="" id="{5DD5C2BB-9E7F-8249-BAFF-59C2C428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33" y="2155286"/>
            <a:ext cx="3322980" cy="24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77800"/>
          </a:effectLst>
        </p:spPr>
      </p:pic>
      <p:pic>
        <p:nvPicPr>
          <p:cNvPr id="10" name="Picture 6" descr="10">
            <a:extLst>
              <a:ext uri="{FF2B5EF4-FFF2-40B4-BE49-F238E27FC236}">
                <a16:creationId xmlns:a16="http://schemas.microsoft.com/office/drawing/2014/main" xmlns="" id="{398A249F-7C1A-0048-B7B7-7666C655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7" y="381376"/>
            <a:ext cx="3864735" cy="181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4300"/>
          </a:effectLst>
        </p:spPr>
      </p:pic>
      <p:pic>
        <p:nvPicPr>
          <p:cNvPr id="11" name="Obraz 3" descr="mzgok67.jpg">
            <a:extLst>
              <a:ext uri="{FF2B5EF4-FFF2-40B4-BE49-F238E27FC236}">
                <a16:creationId xmlns:a16="http://schemas.microsoft.com/office/drawing/2014/main" xmlns="" id="{D3E5AA68-F24D-8542-BA51-FB6C18E869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364" y="4444782"/>
            <a:ext cx="3625919" cy="24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229971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04FE38-8CF8-3842-9045-6F6D520E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5" y="3933061"/>
            <a:ext cx="7787209" cy="2349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>
              <a:solidFill>
                <a:srgbClr val="117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1600" dirty="0">
                <a:solidFill>
                  <a:schemeClr val="accent3">
                    <a:lumMod val="50000"/>
                  </a:schemeClr>
                </a:solidFill>
              </a:rPr>
              <a:t>Wybudowany w latach 2013-2015 jest wyposażony w jedną linię do termicznego unieszkodliwiania o łącznej wydajności spalania 94 tys. ton odpadów na rok, Jest instalacją stanowiącą wyodrębniony zespół urządzeń służących do wytwarzania i wyprowadzenia mocy, w której energia elektryczna i ciepło są uzyskiwane z odnawialnych źródeł energii. Wyprodukowanie w ZTUOK ciepło zasila miejską sieć ciepłowniczą, a energia elektryczna trafia bezpośrednio do krajowej sieci elektrycznej.</a:t>
            </a:r>
          </a:p>
          <a:p>
            <a:pPr marL="0" indent="0">
              <a:buNone/>
            </a:pPr>
            <a:endParaRPr lang="pl-PL" sz="180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Users\Kierownik\Pictures\2016\2016.08.18 z drona\MZGOK 1\Widok na ZTUOK 2016.08.18.jpg">
            <a:extLst>
              <a:ext uri="{FF2B5EF4-FFF2-40B4-BE49-F238E27FC236}">
                <a16:creationId xmlns:a16="http://schemas.microsoft.com/office/drawing/2014/main" xmlns="" id="{BC8B4A84-D638-1043-BF41-2FAB7517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23" y="404670"/>
            <a:ext cx="6913103" cy="3896095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CB485CD-266E-5441-A6F1-4005194AAE6F}"/>
              </a:ext>
            </a:extLst>
          </p:cNvPr>
          <p:cNvSpPr txBox="1"/>
          <p:nvPr/>
        </p:nvSpPr>
        <p:spPr>
          <a:xfrm>
            <a:off x="899594" y="116633"/>
            <a:ext cx="741682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1" b="1" dirty="0">
                <a:solidFill>
                  <a:srgbClr val="117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Termicznego Unieszkodliwiania Odpadów Komunalnych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70C59E2-3DB5-324D-BB3F-40FEFE79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693563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00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268343" y="237015"/>
            <a:ext cx="860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Termicznego Unieszkodliwiania Odpadów Komunalnych</a:t>
            </a:r>
          </a:p>
          <a:p>
            <a:pPr algn="ctr"/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pl-PL" sz="1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porealizacyjna</a:t>
            </a:r>
            <a:endParaRPr lang="pl-PL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23072" y="913237"/>
            <a:ext cx="8648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812" algn="just">
              <a:spcAft>
                <a:spcPts val="600"/>
              </a:spcAft>
            </a:pPr>
            <a:endParaRPr lang="pl-PL" sz="1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0812" algn="just"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</a:t>
            </a:r>
          </a:p>
          <a:p>
            <a:pPr marL="314325" indent="-1635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Oddany do użytku w grudniu 2015 r. ZTUOK  przetwarza odpady komunalne o kodach 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20 03 01 i 19 12 12 w procesie  spalania. Paliwem pomocniczym jest olej opałowy lekki. Układ technologiczny i techniczny Zakładu zapewnia odzysk ciepła ze spalania odpadów oraz przetworzenie uzyskanej energii do postaci energii elektrycznej i ciepła użytkowego, 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w kogeneracji. </a:t>
            </a:r>
          </a:p>
          <a:p>
            <a:pPr marL="150812" algn="just"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Lokalizacja</a:t>
            </a:r>
          </a:p>
          <a:p>
            <a:pPr marL="314325" indent="-1635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Konin, ul. </a:t>
            </a:r>
            <a:r>
              <a:rPr lang="pl-PL" sz="1400" dirty="0" err="1">
                <a:solidFill>
                  <a:schemeClr val="bg2">
                    <a:lumMod val="75000"/>
                  </a:schemeClr>
                </a:solidFill>
              </a:rPr>
              <a:t>Sulańska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 13.  ZTUOK znajduje się na działkach nr 1436/5 i 1436/9, położonych w obrębie Gosławice, których właścicielem jest  Miejski Zakład Gospodarki Odpadami Komunalnymi Sp. z o.o. w Koninie. Inwestycja zajmuje ponad 4 ha powierzchni. </a:t>
            </a:r>
          </a:p>
          <a:p>
            <a:pPr marL="150812"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Technologia</a:t>
            </a:r>
          </a:p>
          <a:p>
            <a:pPr marL="314325" indent="-1635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oparta jest na zastosowaniu kotła parowego o wydajności 32,5 Mg z rusztem posuwisto-zwrotnym umożliwiającym intensyfikację procesu mieszania i spalania odpadów. Wytworzona w kotle para przegrzana, o parametrach 4 </a:t>
            </a:r>
            <a:r>
              <a:rPr lang="pl-PL" sz="1400" dirty="0" err="1">
                <a:solidFill>
                  <a:schemeClr val="bg2">
                    <a:lumMod val="75000"/>
                  </a:schemeClr>
                </a:solidFill>
              </a:rPr>
              <a:t>MPa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 i 400 °C,  kierowana jest do turbiny parowej upustowo-kondensacyjnej o mocy zainstalowanej 7,3 MW, sprzęgniętej z generatorem prądu przemiennego. Para z upustów turbiny kierowana jest do wymienników ciepłowniczych zasilających miejską sieć ciepłowniczą. Energia elektryczna generowana w generatorze prądu przemiennego jest wyprowadzana do krajowej sieci elektroenergetycznej oraz zaspokaja potrzeby własne zakładu.   </a:t>
            </a:r>
          </a:p>
          <a:p>
            <a:pPr algn="just">
              <a:spcBef>
                <a:spcPts val="601"/>
              </a:spcBef>
              <a:spcAft>
                <a:spcPts val="600"/>
              </a:spcAft>
            </a:pPr>
            <a:endParaRPr lang="pl-PL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601"/>
              </a:spcBef>
            </a:pPr>
            <a:endParaRPr lang="pl-PL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4C4576B-7D8D-F944-B81E-8B5A867A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335" y="5565777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C271FB2-7F75-1C49-B1AA-DEFD2101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43" y="883346"/>
            <a:ext cx="8532757" cy="389185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Produktywność</a:t>
            </a:r>
          </a:p>
          <a:p>
            <a:pPr marL="493712" indent="-34290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Spalarnia przetwarza 94 000 Mg odpadów rocznie, co umożliwia wyprodukowanie rocznie 47 tys. MWh energii elektrycznej i 120 tys. GJ energii cieplnej w kogeneracji.</a:t>
            </a:r>
          </a:p>
          <a:p>
            <a:pPr marL="493712" indent="-342900" algn="just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 latach 2016 – 2017 i I  półroczu 2018  unieszkodliwiano 241,8 tys. odpadów komunalnych wyprodukowano 308,2 tys. GJ energii cieplnej  dla mieszkańców Konina oraz 123,2 tys. MWh energii elektrycznej dostarczonej do sieci krajowej. </a:t>
            </a:r>
          </a:p>
          <a:p>
            <a:pPr marL="0" indent="0"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nośnika energii</a:t>
            </a:r>
          </a:p>
          <a:p>
            <a:pPr marL="436562" indent="-285750">
              <a:spcBef>
                <a:spcPts val="601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ZTUOK na podstawie uzyskanych koncesji na wytwarzanie energii elektrycznej </a:t>
            </a:r>
            <a:br>
              <a:rPr lang="pl-PL" sz="1400" dirty="0"/>
            </a:br>
            <a:r>
              <a:rPr lang="pl-PL" sz="1400" dirty="0"/>
              <a:t>i cieplnej posiada status odnawialnego źródła energii.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181AE22-2BFE-5B41-BB19-F942CE90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31" y="5254557"/>
            <a:ext cx="1164437" cy="116443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73F2FB89-994D-A74D-A2EE-65297C0C6A1F}"/>
              </a:ext>
            </a:extLst>
          </p:cNvPr>
          <p:cNvSpPr txBox="1"/>
          <p:nvPr/>
        </p:nvSpPr>
        <p:spPr>
          <a:xfrm>
            <a:off x="268343" y="237015"/>
            <a:ext cx="860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Termicznego Unieszkodliwiania Odpadów Komunalnych</a:t>
            </a:r>
          </a:p>
          <a:p>
            <a:pPr algn="ctr"/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pl-PL" sz="1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porealizacyjna</a:t>
            </a:r>
            <a:endParaRPr lang="pl-PL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 descr="P1070286">
            <a:extLst>
              <a:ext uri="{FF2B5EF4-FFF2-40B4-BE49-F238E27FC236}">
                <a16:creationId xmlns:a16="http://schemas.microsoft.com/office/drawing/2014/main" xmlns="" id="{935D09A8-6DB7-C840-B29E-FBF5A4D58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499" y="4176615"/>
            <a:ext cx="4766907" cy="2681385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43080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5576836"/>
              </p:ext>
            </p:extLst>
          </p:nvPr>
        </p:nvGraphicFramePr>
        <p:xfrm>
          <a:off x="1126459" y="1844833"/>
          <a:ext cx="7098229" cy="37336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0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4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6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6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Parametr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Jednostka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36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Wartość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271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lang="pl-PL" sz="16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Nominalna wydajność ZTUOK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Mg/rok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pl-P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94 000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047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lang="pl-PL" sz="16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Nominalna wydajność ZTUOK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Mg/h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12,05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Minimalna dyspozycyjność  ZTUOK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h/rok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7800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Wydajność węzła waloryzacji żużla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Mg/rok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pl-P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25 000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Wydajność węzła stabilizacji i zestalania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Mg/rok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5 500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Moc elektryczna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MWe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6,75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055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Moc cieplna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MWc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4450" algn="l"/>
                          <a:tab pos="449263" algn="l"/>
                          <a:tab pos="900113" algn="l"/>
                          <a:tab pos="4230688" algn="r"/>
                          <a:tab pos="5310188" algn="r"/>
                          <a:tab pos="5580063" algn="l"/>
                        </a:tabLst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15,5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Calibri" panose="020F0502020204030204" pitchFamily="34" charset="0"/>
                      </a:endParaRPr>
                    </a:p>
                  </a:txBody>
                  <a:tcPr marL="33340" marR="33340" marT="0" marB="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ED6833B-935F-0442-A84C-96033CFE2236}"/>
              </a:ext>
            </a:extLst>
          </p:cNvPr>
          <p:cNvSpPr txBox="1"/>
          <p:nvPr/>
        </p:nvSpPr>
        <p:spPr>
          <a:xfrm>
            <a:off x="1126458" y="858958"/>
            <a:ext cx="741682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1" b="1" dirty="0">
                <a:solidFill>
                  <a:srgbClr val="117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Termicznego Unieszkodliwiania Odpadów Komunalnych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2B8E920-51C3-C64D-90CB-E1EACA86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69" y="5578482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650024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684</Words>
  <Application>Microsoft Office PowerPoint</Application>
  <PresentationFormat>Pokaz na ekranie (4:3)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Wycinek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MIEJSKI ZAKŁAD GOSPODARKI ODPADAMI KOMUNALNYMI SP. Z O.O.  W KONINIE</dc:title>
  <dc:creator>Kinga Ignaczak</dc:creator>
  <cp:lastModifiedBy>ASUS</cp:lastModifiedBy>
  <cp:revision>70</cp:revision>
  <dcterms:created xsi:type="dcterms:W3CDTF">2018-09-18T09:39:22Z</dcterms:created>
  <dcterms:modified xsi:type="dcterms:W3CDTF">2022-04-21T17:49:12Z</dcterms:modified>
</cp:coreProperties>
</file>