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4" r:id="rId4"/>
    <p:sldId id="265" r:id="rId5"/>
    <p:sldId id="266" r:id="rId6"/>
    <p:sldId id="267" r:id="rId7"/>
    <p:sldId id="263" r:id="rId8"/>
    <p:sldId id="258" r:id="rId9"/>
    <p:sldId id="259" r:id="rId10"/>
    <p:sldId id="260" r:id="rId11"/>
    <p:sldId id="261" r:id="rId12"/>
    <p:sldId id="262" r:id="rId13"/>
    <p:sldId id="268" r:id="rId14"/>
    <p:sldId id="269" r:id="rId15"/>
    <p:sldId id="270" r:id="rId16"/>
    <p:sldId id="271"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56019CC-FCFF-4BDC-A2CC-C1B92FCA4E5D}" type="datetimeFigureOut">
              <a:rPr lang="pl-PL" smtClean="0"/>
              <a:t>2018-12-19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56019CC-FCFF-4BDC-A2CC-C1B92FCA4E5D}" type="datetimeFigureOut">
              <a:rPr lang="pl-PL" smtClean="0"/>
              <a:t>2018-12-19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56019CC-FCFF-4BDC-A2CC-C1B92FCA4E5D}" type="datetimeFigureOut">
              <a:rPr lang="pl-PL" smtClean="0"/>
              <a:t>2018-12-19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56019CC-FCFF-4BDC-A2CC-C1B92FCA4E5D}" type="datetimeFigureOut">
              <a:rPr lang="pl-PL" smtClean="0"/>
              <a:t>2018-12-19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56019CC-FCFF-4BDC-A2CC-C1B92FCA4E5D}" type="datetimeFigureOut">
              <a:rPr lang="pl-PL" smtClean="0"/>
              <a:t>2018-12-19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56019CC-FCFF-4BDC-A2CC-C1B92FCA4E5D}" type="datetimeFigureOut">
              <a:rPr lang="pl-PL" smtClean="0"/>
              <a:t>2018-12-19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56019CC-FCFF-4BDC-A2CC-C1B92FCA4E5D}" type="datetimeFigureOut">
              <a:rPr lang="pl-PL" smtClean="0"/>
              <a:t>2018-12-19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56019CC-FCFF-4BDC-A2CC-C1B92FCA4E5D}" type="datetimeFigureOut">
              <a:rPr lang="pl-PL" smtClean="0"/>
              <a:t>2018-12-19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56019CC-FCFF-4BDC-A2CC-C1B92FCA4E5D}" type="datetimeFigureOut">
              <a:rPr lang="pl-PL" smtClean="0"/>
              <a:t>2018-12-19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56019CC-FCFF-4BDC-A2CC-C1B92FCA4E5D}" type="datetimeFigureOut">
              <a:rPr lang="pl-PL" smtClean="0"/>
              <a:t>2018-12-19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56019CC-FCFF-4BDC-A2CC-C1B92FCA4E5D}" type="datetimeFigureOut">
              <a:rPr lang="pl-PL" smtClean="0"/>
              <a:t>2018-12-19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224BB11-59A7-48DA-AF02-B44F13B025AC}"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6019CC-FCFF-4BDC-A2CC-C1B92FCA4E5D}" type="datetimeFigureOut">
              <a:rPr lang="pl-PL" smtClean="0"/>
              <a:t>2018-12-19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4BB11-59A7-48DA-AF02-B44F13B025A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00043"/>
            <a:ext cx="7743852" cy="1857387"/>
          </a:xfrm>
        </p:spPr>
        <p:txBody>
          <a:bodyPr>
            <a:normAutofit/>
          </a:bodyPr>
          <a:lstStyle/>
          <a:p>
            <a:r>
              <a:rPr lang="pl-PL" sz="6000" b="1" dirty="0" smtClean="0"/>
              <a:t>PIRAMIDA ŻYWIENIA</a:t>
            </a:r>
            <a:endParaRPr lang="pl-PL" sz="6000" b="1" dirty="0"/>
          </a:p>
        </p:txBody>
      </p:sp>
      <p:sp>
        <p:nvSpPr>
          <p:cNvPr id="3" name="Podtytuł 2"/>
          <p:cNvSpPr>
            <a:spLocks noGrp="1"/>
          </p:cNvSpPr>
          <p:nvPr>
            <p:ph type="subTitle" idx="1"/>
          </p:nvPr>
        </p:nvSpPr>
        <p:spPr/>
        <p:txBody>
          <a:bodyPr/>
          <a:lstStyle/>
          <a:p>
            <a:endParaRPr lang="pl-PL" dirty="0"/>
          </a:p>
        </p:txBody>
      </p:sp>
      <p:pic>
        <p:nvPicPr>
          <p:cNvPr id="4" name="Obraz 3" descr="2222.jpg"/>
          <p:cNvPicPr>
            <a:picLocks noChangeAspect="1"/>
          </p:cNvPicPr>
          <p:nvPr/>
        </p:nvPicPr>
        <p:blipFill>
          <a:blip r:embed="rId2"/>
          <a:stretch>
            <a:fillRect/>
          </a:stretch>
        </p:blipFill>
        <p:spPr>
          <a:xfrm>
            <a:off x="2500298" y="2214554"/>
            <a:ext cx="4061399" cy="364331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Piramida Zdrowego Å»ywienia i AktywnoÅci Fizycznej dla osÃ³b dorosÅych"/>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3042" y="214290"/>
            <a:ext cx="6143668" cy="6429396"/>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43890" cy="45719"/>
          </a:xfrm>
        </p:spPr>
        <p:txBody>
          <a:bodyPr>
            <a:normAutofit fontScale="90000"/>
          </a:bodyPr>
          <a:lstStyle/>
          <a:p>
            <a:endParaRPr lang="pl-PL" dirty="0"/>
          </a:p>
        </p:txBody>
      </p:sp>
      <p:sp>
        <p:nvSpPr>
          <p:cNvPr id="3" name="Symbol zastępczy zawartości 2"/>
          <p:cNvSpPr>
            <a:spLocks noGrp="1"/>
          </p:cNvSpPr>
          <p:nvPr>
            <p:ph idx="1"/>
          </p:nvPr>
        </p:nvSpPr>
        <p:spPr>
          <a:xfrm>
            <a:off x="457200" y="1000108"/>
            <a:ext cx="8229600" cy="5126055"/>
          </a:xfrm>
        </p:spPr>
        <p:txBody>
          <a:bodyPr>
            <a:noAutofit/>
          </a:bodyPr>
          <a:lstStyle/>
          <a:p>
            <a:pPr algn="ctr">
              <a:buNone/>
            </a:pPr>
            <a:r>
              <a:rPr lang="pl-PL" sz="1600" dirty="0"/>
              <a:t>Produkty u podstawy powinny być spożywane częściej i w większej ilości, czym wyżej, tym spożycie powinno być rzadsze. Co ważne: są to zalecenia dla osób zdrowych. Niektóre schorzenia mogą wymagać indywidualnej diety.</a:t>
            </a:r>
          </a:p>
          <a:p>
            <a:pPr algn="ctr">
              <a:buNone/>
            </a:pPr>
            <a:r>
              <a:rPr lang="pl-PL" sz="1600" dirty="0"/>
              <a:t>Ogólnie rekomenduje się spożycie 4-5 posiłków w regularnych odstępach czasu. Jak łatwo zauważyć podstawą diety są warzywa i owoce – w praktyce powinny one stanowić aż połowę tego co jemy. Istotne są też proporcje, bo 3/4 powinny stanowić warzywa, mniej zaś owoce.</a:t>
            </a:r>
          </a:p>
          <a:p>
            <a:pPr algn="ctr" fontAlgn="base">
              <a:buNone/>
            </a:pPr>
            <a:r>
              <a:rPr lang="pl-PL" sz="1600" dirty="0"/>
              <a:t>Na wyższym szczeblu znajdują się produkty zbożowe – co istotne: rekomenduje się spożycie produktów pełnoziarnistych, bo to one są </a:t>
            </a:r>
            <a:r>
              <a:rPr lang="pl-PL" sz="1600" dirty="0" smtClean="0"/>
              <a:t>zdrowszym wariantem</a:t>
            </a:r>
            <a:r>
              <a:rPr lang="pl-PL" sz="1600" dirty="0"/>
              <a:t>.                                     </a:t>
            </a:r>
            <a:endParaRPr lang="pl-PL" sz="1600" dirty="0" smtClean="0"/>
          </a:p>
          <a:p>
            <a:pPr algn="ctr" fontAlgn="base">
              <a:buNone/>
            </a:pPr>
            <a:r>
              <a:rPr lang="pl-PL" sz="1600" dirty="0"/>
              <a:t> Dalej pojawia się nabiał – np. 2 szklanki mleka, który można też zastąpić innym produktem mlecznym, takim jak jogurty naturalne, </a:t>
            </a:r>
            <a:r>
              <a:rPr lang="pl-PL" sz="1600" dirty="0" smtClean="0"/>
              <a:t>kefiry.</a:t>
            </a:r>
          </a:p>
          <a:p>
            <a:pPr algn="ctr" fontAlgn="base">
              <a:buNone/>
            </a:pPr>
            <a:r>
              <a:rPr lang="pl-PL" sz="1600" dirty="0"/>
              <a:t>                 Dwa najwyższe szczeble to produkty, których często nadużywamy – mięsa. Warto aby zamiast czerwonego mięsa, które powinniśmy jeść sporadycznie – pojawiały się w diecie nasiona roślin strączkowych, ryby, jaja, chude mięso. Ma to znaczenie szczególnie w unikaniu spożycia dużej ilości nasyconych kwasów tłuszczowych.                                                 Najwyżej znajdziemy tłuszcze. Warto zwrócić uwagę na to jakie tłuszcze wybieramy – raczej odradza się spożywanie dużej ilości tłuszczów zwierzęcych. Warto zastępować je tłuszczami roślinnymi – np. olej rzepakowy, oliwa z oliwek                          Warto eliminować z diety  cukier, słodycze (które można zastąpić owocami) oraz sól (aby jedzenie było smaczne, można wykorzystać zioła).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OPIS PIRAMIDY ŻYWIENIOWEJ</a:t>
            </a:r>
            <a:endParaRPr lang="pl-PL" dirty="0"/>
          </a:p>
        </p:txBody>
      </p:sp>
      <p:pic>
        <p:nvPicPr>
          <p:cNvPr id="4" name="Symbol zastępczy zawartości 3" descr="PIRAMIDA.jpg"/>
          <p:cNvPicPr>
            <a:picLocks noGrp="1" noChangeAspect="1"/>
          </p:cNvPicPr>
          <p:nvPr>
            <p:ph idx="1"/>
          </p:nvPr>
        </p:nvPicPr>
        <p:blipFill>
          <a:blip r:embed="rId2"/>
          <a:stretch>
            <a:fillRect/>
          </a:stretch>
        </p:blipFill>
        <p:spPr>
          <a:xfrm>
            <a:off x="1428728" y="1142984"/>
            <a:ext cx="5929354" cy="5143536"/>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2528"/>
          </a:xfrm>
        </p:spPr>
        <p:txBody>
          <a:bodyPr>
            <a:normAutofit fontScale="90000"/>
          </a:bodyPr>
          <a:lstStyle/>
          <a:p>
            <a:endParaRPr lang="pl-PL" dirty="0"/>
          </a:p>
        </p:txBody>
      </p:sp>
      <p:sp>
        <p:nvSpPr>
          <p:cNvPr id="3" name="Symbol zastępczy zawartości 2"/>
          <p:cNvSpPr>
            <a:spLocks noGrp="1"/>
          </p:cNvSpPr>
          <p:nvPr>
            <p:ph idx="1"/>
          </p:nvPr>
        </p:nvSpPr>
        <p:spPr>
          <a:xfrm>
            <a:off x="500034" y="714356"/>
            <a:ext cx="8229600" cy="5454657"/>
          </a:xfrm>
        </p:spPr>
        <p:txBody>
          <a:bodyPr>
            <a:normAutofit/>
          </a:bodyPr>
          <a:lstStyle/>
          <a:p>
            <a:pPr fontAlgn="base">
              <a:buNone/>
            </a:pPr>
            <a:r>
              <a:rPr lang="pl-PL" sz="2600" b="1" dirty="0"/>
              <a:t>Czubek</a:t>
            </a:r>
          </a:p>
          <a:p>
            <a:pPr algn="ctr" fontAlgn="base">
              <a:buNone/>
            </a:pPr>
            <a:r>
              <a:rPr lang="pl-PL" sz="2600" b="1" dirty="0"/>
              <a:t>&gt;&gt; czerwone mięso, słodycze &gt;&gt; jemy je bardzo rzadko, okazjonalnie.</a:t>
            </a:r>
            <a:r>
              <a:rPr lang="pl-PL" sz="2600" dirty="0"/>
              <a:t/>
            </a:r>
            <a:br>
              <a:rPr lang="pl-PL" sz="2600" dirty="0"/>
            </a:br>
            <a:r>
              <a:rPr lang="pl-PL" sz="1800" dirty="0" smtClean="0"/>
              <a:t>Nie </a:t>
            </a:r>
            <a:r>
              <a:rPr lang="pl-PL" sz="1800" dirty="0"/>
              <a:t>powinno dziwić, że te produkty uplasowały się na samej górze: są one kaloryczne i bogate w kwasy tłuszczowe nasycone oraz cholesterol. Podobnie jak słodycze dostarczające pustych kalorii. Najlepiej zrezygnować z nich całkowicie. Także białe makarony, pieczywo i ryż znalazły się na szczycie, gdyż ich wartość odżywcza jest znikoma, za to są bogate w kalorie pochodzące ze </a:t>
            </a:r>
            <a:r>
              <a:rPr lang="pl-PL" sz="1800" dirty="0" smtClean="0"/>
              <a:t>skrobi.</a:t>
            </a:r>
          </a:p>
          <a:p>
            <a:pPr fontAlgn="base">
              <a:buNone/>
            </a:pPr>
            <a:r>
              <a:rPr lang="pl-PL" sz="2600" b="1" dirty="0" smtClean="0"/>
              <a:t>5</a:t>
            </a:r>
            <a:r>
              <a:rPr lang="pl-PL" sz="2600" b="1" dirty="0"/>
              <a:t>. piętro NABIAŁ</a:t>
            </a:r>
          </a:p>
          <a:p>
            <a:pPr algn="ctr" fontAlgn="base">
              <a:buNone/>
            </a:pPr>
            <a:r>
              <a:rPr lang="pl-PL" sz="3000" b="1" dirty="0"/>
              <a:t>&gt;&gt; nabiał jemy 1 - 2 razy dziennie</a:t>
            </a:r>
            <a:endParaRPr lang="pl-PL" sz="3000" dirty="0"/>
          </a:p>
          <a:p>
            <a:pPr algn="ctr" fontAlgn="base">
              <a:buNone/>
            </a:pPr>
            <a:r>
              <a:rPr lang="pl-PL" sz="2000" dirty="0"/>
              <a:t>Dzienne zapotrzebowanie na wapń to 800-1000 mg (dla kobiet w ciąży 1500). Żeby dostarczyć taką ilość pierwiastka, trzeba wypić prawie 1 l mleka albo zjeść 200 g sera brie. Zjadanie na raz tyle nabiału jest dla większości z nas niemożliwe, dlatego lepiej rozłożyć to na kilka posiłków.</a:t>
            </a:r>
          </a:p>
          <a:p>
            <a:pPr algn="ctr">
              <a:buNone/>
            </a:pP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53966"/>
          </a:xfrm>
        </p:spPr>
        <p:txBody>
          <a:bodyPr>
            <a:normAutofit fontScale="90000"/>
          </a:bodyPr>
          <a:lstStyle/>
          <a:p>
            <a:endParaRPr lang="pl-PL" dirty="0"/>
          </a:p>
        </p:txBody>
      </p:sp>
      <p:sp>
        <p:nvSpPr>
          <p:cNvPr id="3" name="Symbol zastępczy zawartości 2"/>
          <p:cNvSpPr>
            <a:spLocks noGrp="1"/>
          </p:cNvSpPr>
          <p:nvPr>
            <p:ph idx="1"/>
          </p:nvPr>
        </p:nvSpPr>
        <p:spPr>
          <a:xfrm>
            <a:off x="457200" y="642918"/>
            <a:ext cx="8229600" cy="5483245"/>
          </a:xfrm>
        </p:spPr>
        <p:txBody>
          <a:bodyPr>
            <a:normAutofit fontScale="92500" lnSpcReduction="10000"/>
          </a:bodyPr>
          <a:lstStyle/>
          <a:p>
            <a:pPr fontAlgn="base">
              <a:buNone/>
            </a:pPr>
            <a:r>
              <a:rPr lang="pl-PL" sz="2400" b="1" dirty="0"/>
              <a:t>4. piętro RYBY DRÓB </a:t>
            </a:r>
            <a:r>
              <a:rPr lang="pl-PL" sz="2400" b="1" dirty="0" smtClean="0"/>
              <a:t>JAJKA</a:t>
            </a:r>
            <a:endParaRPr lang="pl-PL" sz="2400" b="1" dirty="0"/>
          </a:p>
          <a:p>
            <a:pPr algn="ctr" fontAlgn="base">
              <a:buNone/>
            </a:pPr>
            <a:r>
              <a:rPr lang="pl-PL" sz="2400" b="1" dirty="0"/>
              <a:t>&gt;&gt; jemy je 0-2 razy </a:t>
            </a:r>
            <a:r>
              <a:rPr lang="pl-PL" sz="2400" b="1" dirty="0" err="1"/>
              <a:t>dzienie</a:t>
            </a:r>
            <a:endParaRPr lang="pl-PL" sz="2400" dirty="0"/>
          </a:p>
          <a:p>
            <a:pPr algn="ctr" fontAlgn="base">
              <a:buNone/>
            </a:pPr>
            <a:r>
              <a:rPr lang="pl-PL" sz="1600" dirty="0"/>
              <a:t>„Zero razy” oznacza, że nie trzeba ich jeść codziennie, by dieta była zbilansowana. Najlepiej rozłożyć te produkty na trzy kolejne dni, a nie zjadać wszystko jednego dnia. Produkty te są źródłem pełnowartościowego białka. Tłuszcz rybi dostarcza kwasów omega-3, drób natomiast najlepiej spożywać bez skórki; gotowany, pieczony lub </a:t>
            </a:r>
            <a:r>
              <a:rPr lang="pl-PL" sz="1600" dirty="0" err="1"/>
              <a:t>duszony.Jajka</a:t>
            </a:r>
            <a:r>
              <a:rPr lang="pl-PL" sz="1600" dirty="0"/>
              <a:t> zawierają pełnowartościowe białko oraz niezbędne nienasycone kwasy tłuszczowe. Są dobrym źródłem przeciwutleniaczy, witaminy B12 i kwasu foliowego. Żółtko jest dodatkowo idealnym źródłem lecytyny, m.in. poprawiającej pamięć. Dozwolona ilość, to dwa jajka dziennie, pod warunkiem że ograniczy się tego dnia inne produkty pochodzenia zwierzęcego (np. wędliny czy mięso).Osoby z podwyższonym poziomem cholesterolu mogą pozwolić sobie na 2 – 4 jajka tygodniowo</a:t>
            </a:r>
            <a:r>
              <a:rPr lang="pl-PL" sz="1600" dirty="0" smtClean="0"/>
              <a:t>!</a:t>
            </a:r>
          </a:p>
          <a:p>
            <a:pPr fontAlgn="base">
              <a:buNone/>
            </a:pPr>
            <a:r>
              <a:rPr lang="pl-PL" sz="2400" b="1" dirty="0"/>
              <a:t>3. piętro ORZECHY I ROŚLINY STRĄCZKOWE</a:t>
            </a:r>
          </a:p>
          <a:p>
            <a:pPr algn="ctr" fontAlgn="base">
              <a:buNone/>
            </a:pPr>
            <a:r>
              <a:rPr lang="pl-PL" sz="2200" b="1" dirty="0"/>
              <a:t>&gt;&gt; jemy 1-3 razy dziennie</a:t>
            </a:r>
            <a:endParaRPr lang="pl-PL" sz="2200" dirty="0"/>
          </a:p>
          <a:p>
            <a:pPr algn="ctr" fontAlgn="base">
              <a:buNone/>
            </a:pPr>
            <a:r>
              <a:rPr lang="pl-PL" sz="1600" dirty="0"/>
              <a:t>Orzechy laskowe, pistacjowe, włoskie i w mniejszym stopniu arachidowe są źródłem niezbędnych nienasyconych kwasów tłuszczowych, białka, błonnika, jak również całej gamy minerałów (potasu, magnezu, wapnia, żelaza) oraz witamin z grupy B i </a:t>
            </a:r>
            <a:r>
              <a:rPr lang="pl-PL" sz="1600" dirty="0" err="1"/>
              <a:t>wit</a:t>
            </a:r>
            <a:r>
              <a:rPr lang="pl-PL" sz="1600" dirty="0"/>
              <a:t>. E. Ze względu na kaloryczność (100 g to 600–650 kcal) nie powinniśmy jednak zjadać więcej niż 8–10 sztuk </a:t>
            </a:r>
            <a:r>
              <a:rPr lang="pl-PL" sz="1600" dirty="0" err="1"/>
              <a:t>dziennie.Warzywa</a:t>
            </a:r>
            <a:r>
              <a:rPr lang="pl-PL" sz="1600" dirty="0"/>
              <a:t> strączkowe, do których zaliczamy soję, soczewicę, fasolę, groch, bób, ciecierzycę możemy z powodzeniem spożywać raz w tygodniu jako główne danie obiadowe, zamiast mięsa. Są ważnym źródłem białka i skrobi. Dostarczają nienasyconych tłuszczów i witaminy E, zawierają też witaminy z grupy B, potas, wapń, żelazo oraz spore ilości błonnika.</a:t>
            </a:r>
          </a:p>
          <a:p>
            <a:pPr algn="ctr" fontAlgn="base">
              <a:buNone/>
            </a:pPr>
            <a:endParaRPr lang="pl-PL"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V="1">
            <a:off x="457200" y="214290"/>
            <a:ext cx="8229600" cy="60348"/>
          </a:xfrm>
        </p:spPr>
        <p:txBody>
          <a:bodyPr>
            <a:normAutofit fontScale="90000"/>
          </a:bodyPr>
          <a:lstStyle/>
          <a:p>
            <a:endParaRPr lang="pl-PL" dirty="0"/>
          </a:p>
        </p:txBody>
      </p:sp>
      <p:sp>
        <p:nvSpPr>
          <p:cNvPr id="3" name="Symbol zastępczy zawartości 2"/>
          <p:cNvSpPr>
            <a:spLocks noGrp="1"/>
          </p:cNvSpPr>
          <p:nvPr>
            <p:ph idx="1"/>
          </p:nvPr>
        </p:nvSpPr>
        <p:spPr>
          <a:xfrm>
            <a:off x="428596" y="500042"/>
            <a:ext cx="8229600" cy="5626121"/>
          </a:xfrm>
        </p:spPr>
        <p:txBody>
          <a:bodyPr>
            <a:normAutofit fontScale="62500" lnSpcReduction="20000"/>
          </a:bodyPr>
          <a:lstStyle/>
          <a:p>
            <a:pPr fontAlgn="base">
              <a:buNone/>
            </a:pPr>
            <a:r>
              <a:rPr lang="pl-PL" b="1" dirty="0"/>
              <a:t>2. piętro WARZYWA I OWOCE</a:t>
            </a:r>
          </a:p>
          <a:p>
            <a:pPr algn="ctr" fontAlgn="base">
              <a:buNone/>
            </a:pPr>
            <a:r>
              <a:rPr lang="pl-PL" b="1" dirty="0"/>
              <a:t>&gt;&gt; 2-3 razy w ciągu dnia</a:t>
            </a:r>
            <a:endParaRPr lang="pl-PL" dirty="0"/>
          </a:p>
          <a:p>
            <a:pPr algn="ctr" fontAlgn="base">
              <a:buNone/>
            </a:pPr>
            <a:r>
              <a:rPr lang="pl-PL" dirty="0"/>
              <a:t>Warzywa możemy jeść bez ograniczeń (minimum, to 500 g dziennie), owoce zalecane są 2 – 3 razy w ciągu dnia. Warzywa powinniśmy zjadać do każdego posiłku, możemy także po nie sięgać w przypadku napadu głodu. Na owoce powinniśmy uważać – zawierają cukier prostu (fruktozę) przez co są zdecydowanie bardziej kaloryczne od warzyw. Zarówno warzywa, jak i owoce są źródłem witamin, minerałów, antyoksydantów oraz błonnika. Najlepiej je jeść na surowo lub ugotowane na parze.</a:t>
            </a:r>
          </a:p>
          <a:p>
            <a:pPr fontAlgn="base">
              <a:buNone/>
            </a:pPr>
            <a:r>
              <a:rPr lang="pl-PL" b="1" dirty="0"/>
              <a:t>1. piętro PRODUKTY ZBOŻOWE Z PEŁNEGO ZIARNA, TŁUSZCZE ROŚLINNE</a:t>
            </a:r>
          </a:p>
          <a:p>
            <a:pPr fontAlgn="base">
              <a:buNone/>
            </a:pPr>
            <a:r>
              <a:rPr lang="pl-PL" dirty="0"/>
              <a:t>...czyli źródło węglowodanów złożonych, w tym błonnika.</a:t>
            </a:r>
          </a:p>
          <a:p>
            <a:pPr algn="ctr" fontAlgn="base">
              <a:buNone/>
            </a:pPr>
            <a:r>
              <a:rPr lang="pl-PL" dirty="0"/>
              <a:t>​Wybierajmy produkty takie jak: </a:t>
            </a:r>
            <a:r>
              <a:rPr lang="pl-PL" b="1" dirty="0"/>
              <a:t>razowe pieczywo, pełnoziarnisty makaron, grube kasze, niełuskany ryż</a:t>
            </a:r>
            <a:r>
              <a:rPr lang="pl-PL" dirty="0"/>
              <a:t>. Poza błonnikiem dostarczają witamin oraz wielu minerałów. Powinny znaleźć się w większości posiłków.</a:t>
            </a:r>
          </a:p>
          <a:p>
            <a:pPr algn="ctr" fontAlgn="base">
              <a:buNone/>
            </a:pPr>
            <a:r>
              <a:rPr lang="pl-PL" dirty="0"/>
              <a:t>​Na tym samym poziomie umieszczone są także </a:t>
            </a:r>
            <a:r>
              <a:rPr lang="pl-PL" b="1" dirty="0"/>
              <a:t>tłuszcze roślinne</a:t>
            </a:r>
            <a:r>
              <a:rPr lang="pl-PL" dirty="0"/>
              <a:t>: oleje, oliwa, produkty do smarowania pieczywa wzbogacone w sterole roślinne, wysokogatunkowe margaryny. Powinny znaleźć się w naszym menu każdego dnia, jednak pamiętajmy, że są kaloryczne (1 g to 9 kcal). Tymi tłuszczami z powodzeniem możemy zastępować tłuszcze zwierzęce.</a:t>
            </a:r>
          </a:p>
          <a:p>
            <a:pPr>
              <a:buNone/>
            </a:pPr>
            <a:r>
              <a:rPr lang="pl-PL" sz="3800" b="1" dirty="0"/>
              <a:t>PODSTAWA PIRAMIDY: AKTYWNOŚĆ FIZYCZNA</a:t>
            </a:r>
          </a:p>
          <a:p>
            <a:pPr>
              <a:buNone/>
            </a:pP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85728"/>
            <a:ext cx="8229600" cy="2000264"/>
          </a:xfrm>
        </p:spPr>
        <p:txBody>
          <a:bodyPr>
            <a:noAutofit/>
          </a:bodyPr>
          <a:lstStyle/>
          <a:p>
            <a:pPr algn="l"/>
            <a:r>
              <a:rPr lang="pl-PL" sz="2400" dirty="0" smtClean="0"/>
              <a:t>Prezentacja zainspirowana książką </a:t>
            </a:r>
            <a:br>
              <a:rPr lang="pl-PL" sz="2400" dirty="0" smtClean="0"/>
            </a:br>
            <a:r>
              <a:rPr lang="pl-PL" sz="2400" dirty="0" smtClean="0"/>
              <a:t>pod redakcją Hanny Szajewskiej i Andrei </a:t>
            </a:r>
            <a:r>
              <a:rPr lang="pl-PL" sz="2400" dirty="0" err="1" smtClean="0"/>
              <a:t>Horvath</a:t>
            </a:r>
            <a:r>
              <a:rPr lang="pl-PL" sz="2400" dirty="0" smtClean="0"/>
              <a:t/>
            </a:r>
            <a:br>
              <a:rPr lang="pl-PL" sz="2400" dirty="0" smtClean="0"/>
            </a:br>
            <a:r>
              <a:rPr lang="pl-PL" sz="2400" dirty="0" smtClean="0"/>
              <a:t>pt. ,,Żywienie i leczenie żywieniowe dzieci i młodzieży”</a:t>
            </a:r>
            <a:endParaRPr lang="pl-PL" sz="2400" dirty="0"/>
          </a:p>
        </p:txBody>
      </p:sp>
      <p:sp>
        <p:nvSpPr>
          <p:cNvPr id="3" name="Symbol zastępczy zawartości 2"/>
          <p:cNvSpPr>
            <a:spLocks noGrp="1"/>
          </p:cNvSpPr>
          <p:nvPr>
            <p:ph idx="1"/>
          </p:nvPr>
        </p:nvSpPr>
        <p:spPr>
          <a:xfrm>
            <a:off x="357158" y="3000372"/>
            <a:ext cx="8358246" cy="3340105"/>
          </a:xfrm>
        </p:spPr>
        <p:txBody>
          <a:bodyPr>
            <a:noAutofit/>
          </a:bodyPr>
          <a:lstStyle/>
          <a:p>
            <a:pPr algn="r">
              <a:buNone/>
            </a:pPr>
            <a:r>
              <a:rPr lang="pl-PL" sz="2000" i="1" dirty="0" smtClean="0"/>
              <a:t>Wykonanie:</a:t>
            </a:r>
          </a:p>
          <a:p>
            <a:pPr algn="r">
              <a:buNone/>
            </a:pPr>
            <a:r>
              <a:rPr lang="pl-PL" sz="2000" i="1" dirty="0" smtClean="0"/>
              <a:t>Oliwia Pasturek</a:t>
            </a:r>
          </a:p>
          <a:p>
            <a:pPr algn="r">
              <a:buNone/>
            </a:pPr>
            <a:r>
              <a:rPr lang="pl-PL" sz="2000" i="1" dirty="0" smtClean="0"/>
              <a:t>Julia Śliwka</a:t>
            </a:r>
          </a:p>
          <a:p>
            <a:pPr algn="r">
              <a:buNone/>
            </a:pPr>
            <a:r>
              <a:rPr lang="pl-PL" sz="2000" i="1" dirty="0" smtClean="0"/>
              <a:t>Paulina </a:t>
            </a:r>
            <a:r>
              <a:rPr lang="pl-PL" sz="2000" i="1" dirty="0" err="1" smtClean="0"/>
              <a:t>Sendziak</a:t>
            </a:r>
            <a:endParaRPr lang="pl-PL" sz="2000" i="1" dirty="0" smtClean="0"/>
          </a:p>
          <a:p>
            <a:pPr algn="r">
              <a:buNone/>
            </a:pPr>
            <a:r>
              <a:rPr lang="pl-PL" sz="2000" i="1" dirty="0" err="1" smtClean="0"/>
              <a:t>Dżesika</a:t>
            </a:r>
            <a:r>
              <a:rPr lang="pl-PL" sz="2000" i="1" dirty="0" smtClean="0"/>
              <a:t> Kosińska</a:t>
            </a:r>
          </a:p>
          <a:p>
            <a:pPr algn="r">
              <a:buNone/>
            </a:pPr>
            <a:r>
              <a:rPr lang="pl-PL" sz="2000" i="1" dirty="0" smtClean="0"/>
              <a:t>Aleksandra </a:t>
            </a:r>
            <a:r>
              <a:rPr lang="pl-PL" sz="2000" i="1" dirty="0" err="1" smtClean="0"/>
              <a:t>Sornat</a:t>
            </a:r>
            <a:r>
              <a:rPr lang="pl-PL" sz="2000" i="1" dirty="0" smtClean="0"/>
              <a:t> </a:t>
            </a:r>
          </a:p>
          <a:p>
            <a:pPr algn="r">
              <a:buNone/>
            </a:pPr>
            <a:r>
              <a:rPr lang="pl-PL" sz="2000" i="1" dirty="0" smtClean="0"/>
              <a:t>Weronika </a:t>
            </a:r>
            <a:r>
              <a:rPr lang="pl-PL" sz="2000" i="1" dirty="0" err="1" smtClean="0"/>
              <a:t>Wargacka</a:t>
            </a:r>
            <a:endParaRPr lang="pl-PL" sz="2000" i="1" dirty="0" smtClean="0"/>
          </a:p>
          <a:p>
            <a:pPr algn="r">
              <a:buNone/>
            </a:pPr>
            <a:r>
              <a:rPr lang="pl-PL" sz="2800" b="1" dirty="0" smtClean="0"/>
              <a:t>2LOB</a:t>
            </a:r>
            <a:endParaRPr lang="pl-PL"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ctr">
              <a:buNone/>
            </a:pPr>
            <a:r>
              <a:rPr lang="pl-PL" sz="2400" dirty="0"/>
              <a:t>Piramida żywienia to graficzne przedstawienie zasad zdrowego odżywiania – ogólnej idei, jak komponować swój jadłospis, aby postępować z korzyścią dla zdrowia. Towarzyszy jej 10 zwięzłych zasad, które razem stanowią punkt wyjścia do planowania żywienia.</a:t>
            </a:r>
          </a:p>
          <a:p>
            <a:pPr algn="ctr">
              <a:buNone/>
            </a:pPr>
            <a:r>
              <a:rPr lang="pl-PL" sz="2400" dirty="0"/>
              <a:t>Wiedza o żywności i żywieniu oraz ich wpływie na zdrowie człowieka jest ogromna i podlega stałej ewolucji i zmianom. Dlatego również Piramida co pewien czas podlega pewnym modyfikacjom. Aktualna Piramida jest odpowiedzią na zalecenia WHO, zawiera w sobie ideę „Mniej cukru, soli i tłuszczu, więcej błonnika”.</a:t>
            </a:r>
          </a:p>
          <a:p>
            <a:pPr>
              <a:buNone/>
            </a:pP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pPr algn="ctr">
              <a:buNone/>
            </a:pPr>
            <a:r>
              <a:rPr lang="pl-PL" dirty="0" smtClean="0"/>
              <a:t>Pierwsze </a:t>
            </a:r>
            <a:r>
              <a:rPr lang="pl-PL" dirty="0"/>
              <a:t>normy żywieniowe zostały opracowane przez Amerykański Departament Rolnictwa dokładnie sto lat temu, w 1916 roku i nie zmieniały się aż do czasu 2-giej Wojny Światowej. Impulsem do spisania norm żywieniowych była potrzeba wprowadzenia standardów zdrowego żywienia po wprowadzeniu reglamentacji na towary w czasie wojny. Od tamtej pory co kilkanaście lat, w miarę jak zmieniała się wiedza na temat wpływu tego co jemy na nasze zdrowie, zmieniały się także zalecania żywieniowe.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142984"/>
          </a:xfrm>
        </p:spPr>
        <p:txBody>
          <a:bodyPr>
            <a:normAutofit fontScale="90000"/>
          </a:bodyPr>
          <a:lstStyle/>
          <a:p>
            <a:r>
              <a:rPr lang="pl-PL" dirty="0" smtClean="0"/>
              <a:t/>
            </a:r>
            <a:br>
              <a:rPr lang="pl-PL" dirty="0" smtClean="0"/>
            </a:br>
            <a:r>
              <a:rPr lang="pl-PL" sz="3100" b="1" dirty="0"/>
              <a:t>BASIC SEVEN czyli siedem podstawowych grup produktów zapewniających zdrowie w latach 1916-1940</a:t>
            </a:r>
            <a:endParaRPr lang="pl-PL" dirty="0"/>
          </a:p>
        </p:txBody>
      </p:sp>
      <p:sp>
        <p:nvSpPr>
          <p:cNvPr id="3" name="Symbol zastępczy zawartości 2"/>
          <p:cNvSpPr>
            <a:spLocks noGrp="1"/>
          </p:cNvSpPr>
          <p:nvPr>
            <p:ph idx="1"/>
          </p:nvPr>
        </p:nvSpPr>
        <p:spPr/>
        <p:txBody>
          <a:bodyPr>
            <a:normAutofit fontScale="85000" lnSpcReduction="10000"/>
          </a:bodyPr>
          <a:lstStyle/>
          <a:p>
            <a:pPr marL="514350" indent="-514350">
              <a:buAutoNum type="arabicPeriod"/>
            </a:pPr>
            <a:r>
              <a:rPr lang="pl-PL" dirty="0" smtClean="0"/>
              <a:t>Zielone </a:t>
            </a:r>
            <a:r>
              <a:rPr lang="pl-PL" dirty="0"/>
              <a:t>i żółte warzywa spożywane na surowo, gotowane, mrożone lub w </a:t>
            </a:r>
            <a:r>
              <a:rPr lang="pl-PL" dirty="0" smtClean="0"/>
              <a:t>puszkach</a:t>
            </a:r>
            <a:r>
              <a:rPr lang="pl-PL" dirty="0"/>
              <a:t> </a:t>
            </a:r>
          </a:p>
          <a:p>
            <a:pPr marL="514350" indent="-514350">
              <a:buNone/>
            </a:pPr>
            <a:r>
              <a:rPr lang="pl-PL" dirty="0" smtClean="0"/>
              <a:t>2</a:t>
            </a:r>
            <a:r>
              <a:rPr lang="pl-PL" dirty="0"/>
              <a:t>. Pomarańcze, pomidory, grejpfruty i zielone </a:t>
            </a:r>
            <a:r>
              <a:rPr lang="pl-PL" dirty="0" smtClean="0"/>
              <a:t>sałaty</a:t>
            </a:r>
            <a:endParaRPr lang="pl-PL" dirty="0"/>
          </a:p>
          <a:p>
            <a:pPr marL="514350" indent="-514350">
              <a:buNone/>
            </a:pPr>
            <a:r>
              <a:rPr lang="pl-PL" dirty="0" smtClean="0"/>
              <a:t>3</a:t>
            </a:r>
            <a:r>
              <a:rPr lang="pl-PL" dirty="0"/>
              <a:t>. Ziemniaki i inne warzywa i owoce jedzone na surowo, suszone, gotowane, mrożone lub w puszkach</a:t>
            </a:r>
            <a:r>
              <a:rPr lang="pl-PL" dirty="0" smtClean="0"/>
              <a:t>.</a:t>
            </a:r>
          </a:p>
          <a:p>
            <a:pPr marL="514350" indent="-514350">
              <a:buNone/>
            </a:pPr>
            <a:r>
              <a:rPr lang="pl-PL" dirty="0" smtClean="0"/>
              <a:t>4</a:t>
            </a:r>
            <a:r>
              <a:rPr lang="pl-PL" dirty="0"/>
              <a:t>. Mleko i produkty mleczne – płynne, suszone, </a:t>
            </a:r>
            <a:r>
              <a:rPr lang="pl-PL" dirty="0" smtClean="0"/>
              <a:t>sery.</a:t>
            </a:r>
          </a:p>
          <a:p>
            <a:pPr marL="514350" indent="-514350">
              <a:buNone/>
            </a:pPr>
            <a:r>
              <a:rPr lang="pl-PL" dirty="0" smtClean="0"/>
              <a:t>5</a:t>
            </a:r>
            <a:r>
              <a:rPr lang="pl-PL" dirty="0"/>
              <a:t>. Mięso, drób, ryby, jaja, suszona fasola, groszek, orzechy, masło </a:t>
            </a:r>
            <a:r>
              <a:rPr lang="pl-PL" dirty="0" smtClean="0"/>
              <a:t>orzechowe</a:t>
            </a:r>
          </a:p>
          <a:p>
            <a:pPr marL="514350" indent="-514350">
              <a:buNone/>
            </a:pPr>
            <a:r>
              <a:rPr lang="pl-PL" dirty="0" smtClean="0"/>
              <a:t>6</a:t>
            </a:r>
            <a:r>
              <a:rPr lang="pl-PL" dirty="0"/>
              <a:t>. Chleb, mąka, </a:t>
            </a:r>
            <a:r>
              <a:rPr lang="pl-PL" dirty="0" smtClean="0"/>
              <a:t>zboża</a:t>
            </a:r>
          </a:p>
          <a:p>
            <a:pPr marL="514350" indent="-514350">
              <a:buNone/>
            </a:pPr>
            <a:r>
              <a:rPr lang="pl-PL" dirty="0" smtClean="0"/>
              <a:t>7</a:t>
            </a:r>
            <a:r>
              <a:rPr lang="pl-PL" dirty="0"/>
              <a:t>. Masło i margaryna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42852"/>
            <a:ext cx="8229600" cy="928694"/>
          </a:xfrm>
        </p:spPr>
        <p:txBody>
          <a:bodyPr>
            <a:normAutofit fontScale="90000"/>
          </a:bodyPr>
          <a:lstStyle/>
          <a:p>
            <a:r>
              <a:rPr lang="pl-PL" b="1" dirty="0"/>
              <a:t/>
            </a:r>
            <a:br>
              <a:rPr lang="pl-PL" b="1" dirty="0"/>
            </a:br>
            <a:r>
              <a:rPr lang="pl-PL" sz="3600" b="1" dirty="0"/>
              <a:t>BASIC FOUR czyli podstawowa czwórka, ważna w latach 1956-1992</a:t>
            </a:r>
            <a:r>
              <a:rPr lang="pl-PL" b="1" dirty="0"/>
              <a:t>.</a:t>
            </a:r>
            <a:endParaRPr lang="pl-PL" dirty="0"/>
          </a:p>
        </p:txBody>
      </p:sp>
      <p:sp>
        <p:nvSpPr>
          <p:cNvPr id="3" name="Symbol zastępczy zawartości 2"/>
          <p:cNvSpPr>
            <a:spLocks noGrp="1"/>
          </p:cNvSpPr>
          <p:nvPr>
            <p:ph idx="1"/>
          </p:nvPr>
        </p:nvSpPr>
        <p:spPr/>
        <p:txBody>
          <a:bodyPr>
            <a:normAutofit fontScale="70000" lnSpcReduction="20000"/>
          </a:bodyPr>
          <a:lstStyle/>
          <a:p>
            <a:pPr marL="514350" indent="-514350">
              <a:buAutoNum type="arabicPeriod"/>
            </a:pPr>
            <a:r>
              <a:rPr lang="pl-PL" dirty="0" smtClean="0"/>
              <a:t>Owoce </a:t>
            </a:r>
            <a:r>
              <a:rPr lang="pl-PL" dirty="0"/>
              <a:t>i warzywa – przede wszystkim zawierające </a:t>
            </a:r>
            <a:r>
              <a:rPr lang="pl-PL" dirty="0" err="1"/>
              <a:t>wit</a:t>
            </a:r>
            <a:r>
              <a:rPr lang="pl-PL" dirty="0"/>
              <a:t>. C i A oraz błonnik. Ciemnozielone i ciemnożółte należy jeść </a:t>
            </a:r>
            <a:r>
              <a:rPr lang="pl-PL" dirty="0" smtClean="0"/>
              <a:t>codziennie.</a:t>
            </a:r>
            <a:endParaRPr lang="pl-PL" dirty="0"/>
          </a:p>
          <a:p>
            <a:pPr marL="514350" indent="-514350">
              <a:buNone/>
            </a:pPr>
            <a:r>
              <a:rPr lang="pl-PL" dirty="0" smtClean="0"/>
              <a:t>2</a:t>
            </a:r>
            <a:r>
              <a:rPr lang="pl-PL" dirty="0"/>
              <a:t>. Mleko – jako źródło wapnia, fosforu, białka, ryboflawin oraz witamin z grup A i D. W tym czasie dla wygody wskazywano, że lody i tłuste żółte sery świetnie zastępują </a:t>
            </a:r>
            <a:r>
              <a:rPr lang="pl-PL" dirty="0" smtClean="0"/>
              <a:t>mleko.</a:t>
            </a:r>
            <a:endParaRPr lang="pl-PL" dirty="0"/>
          </a:p>
          <a:p>
            <a:pPr marL="514350" indent="-514350">
              <a:buNone/>
            </a:pPr>
            <a:r>
              <a:rPr lang="pl-PL" dirty="0" smtClean="0"/>
              <a:t>3</a:t>
            </a:r>
            <a:r>
              <a:rPr lang="pl-PL" dirty="0"/>
              <a:t>. Mięso - doskonale jako źródło białka, żelaza i witamin grupy B. Ta grupa zawierała także drób, ryby, jaja, fasolę, groszek i masło </a:t>
            </a:r>
            <a:r>
              <a:rPr lang="pl-PL" dirty="0" smtClean="0"/>
              <a:t>orzechowe</a:t>
            </a:r>
          </a:p>
          <a:p>
            <a:pPr marL="514350" indent="-514350">
              <a:buNone/>
            </a:pPr>
            <a:r>
              <a:rPr lang="pl-PL" dirty="0" smtClean="0"/>
              <a:t>4</a:t>
            </a:r>
            <a:r>
              <a:rPr lang="pl-PL" dirty="0"/>
              <a:t>. Zboża i pieczywo – pełnoziarniste idealne jako dostarczyciel żelaza, witamin, węglowodanów i witamin grupy B, także białka i błonnika. W skład tej grupy wchodziły zboża, pieczywo, mąka kukurydziana, makaron, ryż.</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PIRAMIDA DLA WEGAN czyli co jeść jeśli się nie je mięsa i nabiału?</a:t>
            </a:r>
            <a:endParaRPr lang="pl-PL" dirty="0"/>
          </a:p>
        </p:txBody>
      </p:sp>
      <p:pic>
        <p:nvPicPr>
          <p:cNvPr id="4" name="Symbol zastępczy zawartości 3" descr="c1383b4c7b044c6e01a38347aaf64c3c,780,0,0,0.jpg"/>
          <p:cNvPicPr>
            <a:picLocks noGrp="1" noChangeAspect="1"/>
          </p:cNvPicPr>
          <p:nvPr>
            <p:ph idx="1"/>
          </p:nvPr>
        </p:nvPicPr>
        <p:blipFill>
          <a:blip r:embed="rId2"/>
          <a:stretch>
            <a:fillRect/>
          </a:stretch>
        </p:blipFill>
        <p:spPr>
          <a:xfrm>
            <a:off x="1285852" y="1428736"/>
            <a:ext cx="6000792" cy="564360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285860"/>
          </a:xfrm>
        </p:spPr>
        <p:txBody>
          <a:bodyPr>
            <a:normAutofit fontScale="90000"/>
          </a:bodyPr>
          <a:lstStyle/>
          <a:p>
            <a:r>
              <a:rPr lang="pl-PL" dirty="0" smtClean="0"/>
              <a:t>ZASADY ZDROWEGO ŻYWIENIA OSÓB STARSZYCH</a:t>
            </a:r>
            <a:endParaRPr lang="pl-PL" dirty="0"/>
          </a:p>
        </p:txBody>
      </p:sp>
      <p:sp>
        <p:nvSpPr>
          <p:cNvPr id="3" name="Symbol zastępczy zawartości 2"/>
          <p:cNvSpPr>
            <a:spLocks noGrp="1"/>
          </p:cNvSpPr>
          <p:nvPr>
            <p:ph idx="1"/>
          </p:nvPr>
        </p:nvSpPr>
        <p:spPr>
          <a:xfrm>
            <a:off x="457200" y="1214422"/>
            <a:ext cx="8229600" cy="4911741"/>
          </a:xfrm>
        </p:spPr>
        <p:txBody>
          <a:bodyPr>
            <a:noAutofit/>
          </a:bodyPr>
          <a:lstStyle/>
          <a:p>
            <a:pPr>
              <a:buNone/>
            </a:pPr>
            <a:r>
              <a:rPr lang="pl-PL" sz="1800" dirty="0" smtClean="0"/>
              <a:t>1.Spożywaj posiłki regularnie (5–6 co 2–3 godziny). Pamiętaj o piciu płynów, co najmniej 2 l dziennie. </a:t>
            </a:r>
          </a:p>
          <a:p>
            <a:pPr>
              <a:buNone/>
            </a:pPr>
            <a:r>
              <a:rPr lang="pl-PL" sz="1800" dirty="0" smtClean="0"/>
              <a:t>2. Warzywa i owoce spożywaj jak najczęściej, co najmniej połowę, tego co jesz. Częściowo – 1-2 porcje – możesz zastąpić sokami (200-400 ml). </a:t>
            </a:r>
          </a:p>
          <a:p>
            <a:pPr>
              <a:buNone/>
            </a:pPr>
            <a:r>
              <a:rPr lang="pl-PL" sz="1800" dirty="0" smtClean="0"/>
              <a:t>3. Spożywaj produkty zbożowe, zwłaszcza pełnoziarniste. </a:t>
            </a:r>
          </a:p>
          <a:p>
            <a:pPr>
              <a:buNone/>
            </a:pPr>
            <a:r>
              <a:rPr lang="pl-PL" sz="1800" dirty="0" smtClean="0"/>
              <a:t>4. Codzienne spożywaj produkty mleczne – głównie fermentowane (jogurty, kefiry) – co najmniej 3 duże szklanki. Możesz częściowo zastąpić je serami. </a:t>
            </a:r>
          </a:p>
          <a:p>
            <a:pPr>
              <a:buNone/>
            </a:pPr>
            <a:r>
              <a:rPr lang="pl-PL" sz="1800" dirty="0" smtClean="0"/>
              <a:t>5. Jedz ryby, jaja, chude mięso i nasiona roślin strączkowych. Wybieraj oleje roślinne. Ograniczaj spożycie mięsa czerwonego, przetworzonych produktów mięsnych i tłuszczów zwierzęcych. </a:t>
            </a:r>
          </a:p>
          <a:p>
            <a:pPr>
              <a:buNone/>
            </a:pPr>
            <a:r>
              <a:rPr lang="pl-PL" sz="1800" dirty="0" smtClean="0"/>
              <a:t>6. Unikaj spożycia cukru i słodyczy (zastępuj je owocami i orzechami). Unikaj picia napojów słodzonych </a:t>
            </a:r>
          </a:p>
          <a:p>
            <a:pPr>
              <a:buNone/>
            </a:pPr>
            <a:r>
              <a:rPr lang="pl-PL" sz="1800" dirty="0" smtClean="0"/>
              <a:t>7. Nie dosalaj potraw i kupuj produkty z niską zawartością soli. Używaj ziół – mają cenne składniki i poprawiają smak. </a:t>
            </a:r>
          </a:p>
          <a:p>
            <a:pPr>
              <a:buNone/>
            </a:pPr>
            <a:r>
              <a:rPr lang="pl-PL" sz="1800" dirty="0" smtClean="0"/>
              <a:t>8. Nie spożywaj alkoholu. </a:t>
            </a:r>
          </a:p>
          <a:p>
            <a:pPr>
              <a:buNone/>
            </a:pPr>
            <a:r>
              <a:rPr lang="pl-PL" sz="1800" dirty="0" smtClean="0"/>
              <a:t>9. Pamiętaj o codziennej </a:t>
            </a:r>
            <a:r>
              <a:rPr lang="pl-PL" sz="1800" dirty="0" err="1" smtClean="0"/>
              <a:t>suplementacji</a:t>
            </a:r>
            <a:r>
              <a:rPr lang="pl-PL" sz="1800" dirty="0" smtClean="0"/>
              <a:t> diety witaminą D (2000 j.m./dobę). </a:t>
            </a:r>
          </a:p>
          <a:p>
            <a:pPr>
              <a:buNone/>
            </a:pPr>
            <a:r>
              <a:rPr lang="pl-PL" sz="1800" dirty="0" smtClean="0"/>
              <a:t>10. Bądź codziennie aktywny fizycznie i umysłowo. Angażuj się w każdą działalność społeczną, która daje Ci satysfakcję. </a:t>
            </a:r>
            <a:endParaRPr lang="pl-PL"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ZASADY ZDROWEGO ŻYWIENIA DLA DOROSŁYCH</a:t>
            </a:r>
            <a:endParaRPr lang="pl-PL" dirty="0"/>
          </a:p>
        </p:txBody>
      </p:sp>
      <p:sp>
        <p:nvSpPr>
          <p:cNvPr id="3" name="Symbol zastępczy zawartości 2"/>
          <p:cNvSpPr>
            <a:spLocks noGrp="1"/>
          </p:cNvSpPr>
          <p:nvPr>
            <p:ph idx="1"/>
          </p:nvPr>
        </p:nvSpPr>
        <p:spPr/>
        <p:txBody>
          <a:bodyPr>
            <a:normAutofit fontScale="40000" lnSpcReduction="20000"/>
          </a:bodyPr>
          <a:lstStyle/>
          <a:p>
            <a:pPr lvl="0">
              <a:buNone/>
            </a:pPr>
            <a:r>
              <a:rPr lang="pl-PL" sz="4500" dirty="0" smtClean="0"/>
              <a:t>1. Spożywaj </a:t>
            </a:r>
            <a:r>
              <a:rPr lang="pl-PL" sz="4500" dirty="0"/>
              <a:t>posiłki regularnie (4-5 posiłków co 3-4 godziny).</a:t>
            </a:r>
          </a:p>
          <a:p>
            <a:pPr lvl="0">
              <a:buNone/>
            </a:pPr>
            <a:r>
              <a:rPr lang="pl-PL" sz="4500" dirty="0" smtClean="0"/>
              <a:t>2.Warzywa </a:t>
            </a:r>
            <a:r>
              <a:rPr lang="pl-PL" sz="4500" dirty="0"/>
              <a:t>i owoce spożywaj jak najczęściej i w jak największej ilości, co najmniej połowę, tego co jesz. Pamiętaj o właściwych proporcjach: 3/4 - warzywa i 1/4 - owoce.</a:t>
            </a:r>
          </a:p>
          <a:p>
            <a:pPr lvl="0">
              <a:buNone/>
            </a:pPr>
            <a:r>
              <a:rPr lang="pl-PL" sz="4500" dirty="0" smtClean="0"/>
              <a:t>3.Spożywaj </a:t>
            </a:r>
            <a:r>
              <a:rPr lang="pl-PL" sz="4500" dirty="0"/>
              <a:t>produkty zbożowe, zwłaszcza pełnoziarniste.</a:t>
            </a:r>
          </a:p>
          <a:p>
            <a:pPr lvl="0">
              <a:buNone/>
            </a:pPr>
            <a:r>
              <a:rPr lang="pl-PL" sz="4500" dirty="0" smtClean="0"/>
              <a:t>4.Codziennie </a:t>
            </a:r>
            <a:r>
              <a:rPr lang="pl-PL" sz="4500" dirty="0"/>
              <a:t>spożywaj co najmniej 2 duże szklanki mleka. Możesz je zastąpić jogurtem, kefirem i - częściowo - serem.</a:t>
            </a:r>
          </a:p>
          <a:p>
            <a:pPr lvl="0">
              <a:buNone/>
            </a:pPr>
            <a:r>
              <a:rPr lang="pl-PL" sz="4500" dirty="0" smtClean="0"/>
              <a:t>5.Ograniczaj </a:t>
            </a:r>
            <a:r>
              <a:rPr lang="pl-PL" sz="4500" dirty="0"/>
              <a:t>spożycie mięsa (zwłaszcza czerwonego i przetworzonych produktów mięsnych do 0,5 kg/tyg.). Jedz ryby, nasiona roślin strączkowych i jaja.</a:t>
            </a:r>
          </a:p>
          <a:p>
            <a:pPr lvl="0">
              <a:buNone/>
            </a:pPr>
            <a:r>
              <a:rPr lang="pl-PL" sz="4500" dirty="0" smtClean="0"/>
              <a:t>6.Ograniczaj </a:t>
            </a:r>
            <a:r>
              <a:rPr lang="pl-PL" sz="4500" dirty="0"/>
              <a:t>spożycie tłuszczów zwierzęcych. Zastępuj je olejami roślinnymi.</a:t>
            </a:r>
          </a:p>
          <a:p>
            <a:pPr lvl="0">
              <a:buNone/>
            </a:pPr>
            <a:r>
              <a:rPr lang="pl-PL" sz="4500" dirty="0" smtClean="0"/>
              <a:t>7.Unikaj </a:t>
            </a:r>
            <a:r>
              <a:rPr lang="pl-PL" sz="4500" dirty="0"/>
              <a:t>spożycia cukru i słodyczy (zastępuj je owocami i orzechami).</a:t>
            </a:r>
          </a:p>
          <a:p>
            <a:pPr lvl="0">
              <a:buNone/>
            </a:pPr>
            <a:r>
              <a:rPr lang="pl-PL" sz="4500" dirty="0" smtClean="0"/>
              <a:t>8.Nie </a:t>
            </a:r>
            <a:r>
              <a:rPr lang="pl-PL" sz="4500" dirty="0"/>
              <a:t>dosalaj potraw i kupuj produkty z niską zawartością soli. Używaj ziół - mają cenne składniki i poprawiają smak.</a:t>
            </a:r>
          </a:p>
          <a:p>
            <a:pPr lvl="0">
              <a:buNone/>
            </a:pPr>
            <a:r>
              <a:rPr lang="pl-PL" sz="4500" dirty="0" smtClean="0"/>
              <a:t>9.Pamiętaj </a:t>
            </a:r>
            <a:r>
              <a:rPr lang="pl-PL" sz="4500" dirty="0"/>
              <a:t>o piciu wody, co najmniej 1,5 l dziennie.</a:t>
            </a:r>
          </a:p>
          <a:p>
            <a:pPr lvl="0">
              <a:buNone/>
            </a:pPr>
            <a:r>
              <a:rPr lang="pl-PL" sz="4500" dirty="0" smtClean="0"/>
              <a:t>10.Nie </a:t>
            </a:r>
            <a:r>
              <a:rPr lang="pl-PL" sz="4500" dirty="0"/>
              <a:t>spożywaj alkoholu. </a:t>
            </a:r>
          </a:p>
          <a:p>
            <a:pPr>
              <a:buNone/>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ZASADY ZDROWEGO ŻYWIENIA DLA MŁODZIEŻY</a:t>
            </a:r>
            <a:endParaRPr lang="pl-PL" dirty="0"/>
          </a:p>
        </p:txBody>
      </p:sp>
      <p:sp>
        <p:nvSpPr>
          <p:cNvPr id="3" name="Symbol zastępczy zawartości 2"/>
          <p:cNvSpPr>
            <a:spLocks noGrp="1"/>
          </p:cNvSpPr>
          <p:nvPr>
            <p:ph idx="1"/>
          </p:nvPr>
        </p:nvSpPr>
        <p:spPr/>
        <p:txBody>
          <a:bodyPr>
            <a:normAutofit fontScale="62500" lnSpcReduction="20000"/>
          </a:bodyPr>
          <a:lstStyle/>
          <a:p>
            <a:pPr lvl="0">
              <a:buNone/>
            </a:pPr>
            <a:r>
              <a:rPr lang="pl-PL" dirty="0" smtClean="0"/>
              <a:t>1.Jedz </a:t>
            </a:r>
            <a:r>
              <a:rPr lang="pl-PL" dirty="0"/>
              <a:t>posiłki regularnie (5 posiłków co 3-4 godziny).</a:t>
            </a:r>
          </a:p>
          <a:p>
            <a:pPr lvl="0">
              <a:buNone/>
            </a:pPr>
            <a:r>
              <a:rPr lang="pl-PL" dirty="0" smtClean="0"/>
              <a:t>2.Warzywa </a:t>
            </a:r>
            <a:r>
              <a:rPr lang="pl-PL" dirty="0"/>
              <a:t>i owoce jedz jak najczęściej i w jak największej ilości.</a:t>
            </a:r>
          </a:p>
          <a:p>
            <a:pPr lvl="0">
              <a:buNone/>
            </a:pPr>
            <a:r>
              <a:rPr lang="pl-PL" dirty="0" smtClean="0"/>
              <a:t>3.Jedz </a:t>
            </a:r>
            <a:r>
              <a:rPr lang="pl-PL" dirty="0"/>
              <a:t>produkty zbożowe, zwłaszcza pełnoziarniste.</a:t>
            </a:r>
          </a:p>
          <a:p>
            <a:pPr lvl="0">
              <a:buNone/>
            </a:pPr>
            <a:r>
              <a:rPr lang="pl-PL" dirty="0" smtClean="0"/>
              <a:t>4.Codziennie </a:t>
            </a:r>
            <a:r>
              <a:rPr lang="pl-PL" dirty="0"/>
              <a:t>pij co najmniej 3-4 szklanki mleka. Możesz je zastąpić jogurtem naturalnym, kefirem i – częściowo – serem.</a:t>
            </a:r>
          </a:p>
          <a:p>
            <a:pPr lvl="0">
              <a:buNone/>
            </a:pPr>
            <a:r>
              <a:rPr lang="pl-PL" dirty="0" smtClean="0"/>
              <a:t>5.Jedz </a:t>
            </a:r>
            <a:r>
              <a:rPr lang="pl-PL" dirty="0"/>
              <a:t>ryby, nasiona roślin strączkowych i jaja. Wybieraj chude </a:t>
            </a:r>
            <a:r>
              <a:rPr lang="pl-PL" dirty="0" smtClean="0"/>
              <a:t>mięso. Ograniczaj </a:t>
            </a:r>
            <a:r>
              <a:rPr lang="pl-PL" dirty="0"/>
              <a:t>spożycie produktów mięsnych przetworzonych.</a:t>
            </a:r>
          </a:p>
          <a:p>
            <a:pPr lvl="0">
              <a:buNone/>
            </a:pPr>
            <a:r>
              <a:rPr lang="pl-PL" dirty="0" smtClean="0"/>
              <a:t>6.Ograniczaj </a:t>
            </a:r>
            <a:r>
              <a:rPr lang="pl-PL" dirty="0"/>
              <a:t>spożycie tłuszczów zwierzęcych. Zastępuj je olejami roślinnymi.</a:t>
            </a:r>
          </a:p>
          <a:p>
            <a:pPr lvl="0">
              <a:buNone/>
            </a:pPr>
            <a:r>
              <a:rPr lang="pl-PL" dirty="0" smtClean="0"/>
              <a:t>7.Unikaj </a:t>
            </a:r>
            <a:r>
              <a:rPr lang="pl-PL" dirty="0"/>
              <a:t>spożycia cukru, słodyczy i słodkich napojów. Zastępuj je owocami i orzechami.</a:t>
            </a:r>
          </a:p>
          <a:p>
            <a:pPr lvl="0">
              <a:buNone/>
            </a:pPr>
            <a:r>
              <a:rPr lang="pl-PL" dirty="0" smtClean="0"/>
              <a:t>8.Nie </a:t>
            </a:r>
            <a:r>
              <a:rPr lang="pl-PL" dirty="0"/>
              <a:t>dosalaj potraw. Unikaj słonych przekąsek i produktów typu </a:t>
            </a:r>
            <a:r>
              <a:rPr lang="pl-PL" dirty="0" err="1"/>
              <a:t>fast</a:t>
            </a:r>
            <a:r>
              <a:rPr lang="pl-PL" dirty="0"/>
              <a:t> </a:t>
            </a:r>
            <a:r>
              <a:rPr lang="pl-PL" dirty="0" err="1"/>
              <a:t>food</a:t>
            </a:r>
            <a:r>
              <a:rPr lang="pl-PL" dirty="0"/>
              <a:t>.</a:t>
            </a:r>
          </a:p>
          <a:p>
            <a:pPr lvl="0">
              <a:buNone/>
            </a:pPr>
            <a:r>
              <a:rPr lang="pl-PL" dirty="0" smtClean="0"/>
              <a:t>9.Pamiętaj </a:t>
            </a:r>
            <a:r>
              <a:rPr lang="pl-PL" dirty="0"/>
              <a:t>o piciu wody do posiłku i między posiłkami.</a:t>
            </a:r>
          </a:p>
          <a:p>
            <a:pPr lvl="0">
              <a:buNone/>
            </a:pPr>
            <a:r>
              <a:rPr lang="pl-PL" dirty="0" smtClean="0"/>
              <a:t>10.Bądź </a:t>
            </a:r>
            <a:r>
              <a:rPr lang="pl-PL" dirty="0"/>
              <a:t>codziennie aktywny fizycznie w szkole i poza szkołą.</a:t>
            </a:r>
          </a:p>
          <a:p>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1447</Words>
  <Application>Microsoft Office PowerPoint</Application>
  <PresentationFormat>Pokaz na ekranie (4:3)</PresentationFormat>
  <Paragraphs>85</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PIRAMIDA ŻYWIENIA</vt:lpstr>
      <vt:lpstr>Prezentacja programu PowerPoint</vt:lpstr>
      <vt:lpstr>Prezentacja programu PowerPoint</vt:lpstr>
      <vt:lpstr> BASIC SEVEN czyli siedem podstawowych grup produktów zapewniających zdrowie w latach 1916-1940</vt:lpstr>
      <vt:lpstr> BASIC FOUR czyli podstawowa czwórka, ważna w latach 1956-1992.</vt:lpstr>
      <vt:lpstr>PIRAMIDA DLA WEGAN czyli co jeść jeśli się nie je mięsa i nabiału?</vt:lpstr>
      <vt:lpstr>ZASADY ZDROWEGO ŻYWIENIA OSÓB STARSZYCH</vt:lpstr>
      <vt:lpstr>ZASADY ZDROWEGO ŻYWIENIA DLA DOROSŁYCH</vt:lpstr>
      <vt:lpstr>ZASADY ZDROWEGO ŻYWIENIA DLA MŁODZIEŻY</vt:lpstr>
      <vt:lpstr>Prezentacja programu PowerPoint</vt:lpstr>
      <vt:lpstr>Prezentacja programu PowerPoint</vt:lpstr>
      <vt:lpstr>OPIS PIRAMIDY ŻYWIENIOWEJ</vt:lpstr>
      <vt:lpstr>Prezentacja programu PowerPoint</vt:lpstr>
      <vt:lpstr>Prezentacja programu PowerPoint</vt:lpstr>
      <vt:lpstr>Prezentacja programu PowerPoint</vt:lpstr>
      <vt:lpstr>Prezentacja zainspirowana książką  pod redakcją Hanny Szajewskiej i Andrei Horvath pt. ,,Żywienie i leczenie żywieniowe dzieci i młodzieży”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PIRAMIDA ŻYWIENIA</dc:title>
  <dc:creator>DELL</dc:creator>
  <cp:lastModifiedBy>Katarzyna Krzymińska</cp:lastModifiedBy>
  <cp:revision>6</cp:revision>
  <dcterms:created xsi:type="dcterms:W3CDTF">2018-10-09T15:19:23Z</dcterms:created>
  <dcterms:modified xsi:type="dcterms:W3CDTF">2018-12-19T16:31:52Z</dcterms:modified>
</cp:coreProperties>
</file>