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5" r:id="rId2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2574" y="-7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równoramienny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CAD2DB0-504B-496C-8834-DFE447A7A148}" type="datetimeFigureOut">
              <a:rPr lang="pl-PL" smtClean="0"/>
              <a:t>2018-12-19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556AD4C-83FE-4417-8A74-E913748D1D2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D2DB0-504B-496C-8834-DFE447A7A148}" type="datetimeFigureOut">
              <a:rPr lang="pl-PL" smtClean="0"/>
              <a:t>2018-12-19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6AD4C-83FE-4417-8A74-E913748D1D2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D2DB0-504B-496C-8834-DFE447A7A148}" type="datetimeFigureOut">
              <a:rPr lang="pl-PL" smtClean="0"/>
              <a:t>2018-12-19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6AD4C-83FE-4417-8A74-E913748D1D2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CAD2DB0-504B-496C-8834-DFE447A7A148}" type="datetimeFigureOut">
              <a:rPr lang="pl-PL" smtClean="0"/>
              <a:t>2018-12-19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6AD4C-83FE-4417-8A74-E913748D1D2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ójkąt prostokątny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ójkąt równoramienny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CAD2DB0-504B-496C-8834-DFE447A7A148}" type="datetimeFigureOut">
              <a:rPr lang="pl-PL" smtClean="0"/>
              <a:t>2018-12-19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556AD4C-83FE-4417-8A74-E913748D1D29}" type="slidenum">
              <a:rPr lang="pl-PL" smtClean="0"/>
              <a:t>‹#›</a:t>
            </a:fld>
            <a:endParaRPr lang="pl-PL"/>
          </a:p>
        </p:txBody>
      </p:sp>
      <p:cxnSp>
        <p:nvCxnSpPr>
          <p:cNvPr id="11" name="Łącznik prosty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CAD2DB0-504B-496C-8834-DFE447A7A148}" type="datetimeFigureOut">
              <a:rPr lang="pl-PL" smtClean="0"/>
              <a:t>2018-12-19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556AD4C-83FE-4417-8A74-E913748D1D2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CAD2DB0-504B-496C-8834-DFE447A7A148}" type="datetimeFigureOut">
              <a:rPr lang="pl-PL" smtClean="0"/>
              <a:t>2018-12-19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556AD4C-83FE-4417-8A74-E913748D1D29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D2DB0-504B-496C-8834-DFE447A7A148}" type="datetimeFigureOut">
              <a:rPr lang="pl-PL" smtClean="0"/>
              <a:t>2018-12-19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6AD4C-83FE-4417-8A74-E913748D1D2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CAD2DB0-504B-496C-8834-DFE447A7A148}" type="datetimeFigureOut">
              <a:rPr lang="pl-PL" smtClean="0"/>
              <a:t>2018-12-19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556AD4C-83FE-4417-8A74-E913748D1D2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CAD2DB0-504B-496C-8834-DFE447A7A148}" type="datetimeFigureOut">
              <a:rPr lang="pl-PL" smtClean="0"/>
              <a:t>2018-12-19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556AD4C-83FE-4417-8A74-E913748D1D29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CAD2DB0-504B-496C-8834-DFE447A7A148}" type="datetimeFigureOut">
              <a:rPr lang="pl-PL" smtClean="0"/>
              <a:t>2018-12-19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556AD4C-83FE-4417-8A74-E913748D1D29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CAD2DB0-504B-496C-8834-DFE447A7A148}" type="datetimeFigureOut">
              <a:rPr lang="pl-PL" smtClean="0"/>
              <a:t>2018-12-19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556AD4C-83FE-4417-8A74-E913748D1D29}" type="slidenum">
              <a:rPr lang="pl-PL" smtClean="0"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Suplementy Diety </a:t>
            </a:r>
            <a:endParaRPr lang="pl-PL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26" name="Picture 2" descr="C:\Users\q1\Desktop\suplementy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286124"/>
            <a:ext cx="4734364" cy="319352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Monitorowanie bezpieczeństwa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Suplement diety - - brak ustawowego wymogu ciągłego monitorowania bezpieczeństwa stosowania. Jakość jest nadzorowana przez inspekcję sanitarną (SANEPID, GIS).</a:t>
            </a: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Wskazania do stosowania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Suplement diety - brak wskazań! Stosowane w celu uzupełnienia diety. Nie są zatwierdzone przez UPRL.</a:t>
            </a: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Opakowanie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52864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2100" dirty="0" smtClean="0"/>
              <a:t>Suplement diety –– musi widnieć informacja:</a:t>
            </a:r>
          </a:p>
          <a:p>
            <a:r>
              <a:rPr lang="pl-PL" sz="2100" dirty="0" smtClean="0"/>
              <a:t>  „suplement diety” (umieszczona przy nazwie preparatu) </a:t>
            </a:r>
          </a:p>
          <a:p>
            <a:r>
              <a:rPr lang="pl-PL" sz="2100" dirty="0" smtClean="0"/>
              <a:t> nazwy kategorii składników odżywczych lub substancji charakteryzujących produkt lub wskazanie ich właściwości</a:t>
            </a:r>
          </a:p>
          <a:p>
            <a:r>
              <a:rPr lang="pl-PL" sz="2100" dirty="0" smtClean="0"/>
              <a:t>  porcję produktu zalecaną do spożycia w ciągu dnia; </a:t>
            </a:r>
          </a:p>
          <a:p>
            <a:r>
              <a:rPr lang="pl-PL" sz="2100" dirty="0" smtClean="0"/>
              <a:t> ostrzeżenie dotyczące nieprzekraczania zalecanej porcji do spożycia w ciągu dnia</a:t>
            </a:r>
          </a:p>
          <a:p>
            <a:r>
              <a:rPr lang="pl-PL" sz="2100" dirty="0" smtClean="0"/>
              <a:t>  stwierdzenie, że suplementy diety nie mogą być stosowane jako substytut (zamiennik) zróżnicowanej diety</a:t>
            </a:r>
          </a:p>
          <a:p>
            <a:r>
              <a:rPr lang="pl-PL" sz="2100" dirty="0" smtClean="0"/>
              <a:t>  stwierdzenie, że suplementy diety powinny być przechowywane w sposób niedostępny dla małych dzieci</a:t>
            </a:r>
            <a:endParaRPr lang="pl-PL" sz="21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Postacie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/>
              <a:t>Suplement diety • kapsułki, tabletki, drażetki i inne podobne postacie, saszetki z proszkiem, ampułki z płynem, butelki z kroplomierzem i inne podobne postacie płynów i proszków przeznaczonych do spożywania w małych, odmierzonych ilościach jednostkowych, z wyłączeniem produktów posiadających właściwości produktu leczniczego w rozumieniu przepisów prawa farmaceutycznego </a:t>
            </a: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Reklama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dirty="0" smtClean="0"/>
              <a:t>Suplement diety</a:t>
            </a:r>
          </a:p>
          <a:p>
            <a:r>
              <a:rPr lang="pl-PL" dirty="0" smtClean="0"/>
              <a:t> Reklama publiczna </a:t>
            </a:r>
          </a:p>
          <a:p>
            <a:r>
              <a:rPr lang="pl-PL" dirty="0" smtClean="0"/>
              <a:t> Musi zawierać „suplement diety” (przy nazwie)</a:t>
            </a:r>
          </a:p>
          <a:p>
            <a:r>
              <a:rPr lang="pl-PL" dirty="0" smtClean="0"/>
              <a:t>  Informacje nie mogą przypisywać właściwości zapobiegania chorobom, ich leczenia, lub odwoływać się do takich właściwości </a:t>
            </a:r>
          </a:p>
          <a:p>
            <a:r>
              <a:rPr lang="pl-PL" dirty="0" smtClean="0"/>
              <a:t> nie mogą zawierać informacji stwierdzających lub sugerujących, że prawidłowa, zbilansowana, zróżnicowana dieta nie dostarcza wystarczających składników odżywczych dla organizmu</a:t>
            </a: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Witamina 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należy przyjmować z pożywieniem, ponieważ tłuszcz ułatwia jej wchłanianie. </a:t>
            </a:r>
          </a:p>
          <a:p>
            <a:r>
              <a:rPr lang="pl-PL" dirty="0" smtClean="0"/>
              <a:t>Witamina E oraz cynk ułatwiają wykorzystanie witaminy A przez organizm.</a:t>
            </a:r>
          </a:p>
          <a:p>
            <a:r>
              <a:rPr lang="pl-PL" dirty="0" smtClean="0"/>
              <a:t>  Witamina A poprawia wchłanianie żelaza zawartego w pożywieniu.</a:t>
            </a:r>
          </a:p>
          <a:p>
            <a:r>
              <a:rPr lang="pl-PL" dirty="0" smtClean="0"/>
              <a:t>  Witamina A chroni witaminę C przed utlenianiem. </a:t>
            </a:r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Witamina D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Najbardziej przyswajalna jest z witaminami A i C oraz związkami wapnia i fosforu. </a:t>
            </a:r>
          </a:p>
          <a:p>
            <a:r>
              <a:rPr lang="pl-PL" dirty="0" smtClean="0"/>
              <a:t>Ułatwia wchłanianie witaminy A oraz wzmaga wchłanianie wapnia w jelitach.</a:t>
            </a: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Witamina 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 witaminą C witamina E najlepiej działa przeciw chorobie wieńcowej i zapobiega niektórym nowotworom.</a:t>
            </a:r>
          </a:p>
          <a:p>
            <a:r>
              <a:rPr lang="pl-PL" dirty="0" smtClean="0"/>
              <a:t>  Nie należy zestawiać witaminy E z żelazem, które ją niszczy. </a:t>
            </a:r>
          </a:p>
          <a:p>
            <a:r>
              <a:rPr lang="pl-PL" dirty="0" smtClean="0"/>
              <a:t> Nie należy zażywać witaminy E przez 2 dni przed operacją i 2 dni po niej</a:t>
            </a:r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Witamina 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Przyjmowanie w trakcie posiłków powoduje jej lepsze wchłanianie przez organizm.</a:t>
            </a:r>
            <a:endParaRPr lang="pl-P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Witamina C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Lepiej działa z innymi przeciwutleniaczami, jak np. witamina E.</a:t>
            </a:r>
          </a:p>
          <a:p>
            <a:r>
              <a:rPr lang="pl-PL" dirty="0" smtClean="0"/>
              <a:t> </a:t>
            </a:r>
            <a:r>
              <a:rPr lang="pl-PL" dirty="0" err="1" smtClean="0"/>
              <a:t>Suplementacja</a:t>
            </a:r>
            <a:r>
              <a:rPr lang="pl-PL" dirty="0" smtClean="0"/>
              <a:t> witaminy C może zakłócać wyniki testów na cukrzycę i raka okrężnicy oraz określające poziom hemoglobiny. </a:t>
            </a:r>
          </a:p>
          <a:p>
            <a:r>
              <a:rPr lang="pl-PL" dirty="0" smtClean="0"/>
              <a:t> Górna granica dawki 2000 mg dziennie.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158" y="642918"/>
            <a:ext cx="8229600" cy="60007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800" dirty="0" smtClean="0"/>
              <a:t>Prawidłowe żywienie człowieka – całkowite zaspokojenie zapotrzebowania organizmu na energię i wszystkie składniki pokarmowe niezbędne do rozwoju życia i zachowania zdrowia.</a:t>
            </a:r>
          </a:p>
          <a:p>
            <a:pPr>
              <a:buNone/>
            </a:pPr>
            <a:endParaRPr lang="pl-PL" sz="2800" dirty="0" smtClean="0"/>
          </a:p>
          <a:p>
            <a:pPr>
              <a:buNone/>
            </a:pPr>
            <a:r>
              <a:rPr lang="pl-PL" sz="2800" dirty="0" smtClean="0"/>
              <a:t>Odpowiednia, zróżnicowana dieta dostarcza:</a:t>
            </a:r>
          </a:p>
          <a:p>
            <a:r>
              <a:rPr lang="pl-PL" sz="2800" dirty="0" smtClean="0"/>
              <a:t>Wszystkie składniki odżywcze niezbędne do prawidłowego rozwoju i utrzymania homeostazy organizmu,</a:t>
            </a:r>
          </a:p>
          <a:p>
            <a:r>
              <a:rPr lang="pl-PL" sz="2800" dirty="0" smtClean="0"/>
              <a:t>Ilości składników spełniają normy i zalecenia ustalone na podstawie ogólnie przyjętych danych naukowych.</a:t>
            </a:r>
            <a:endParaRPr lang="pl-PL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Źródła z których korzystałyśmy 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„Żywienie i leczenie żywieniowe dzieci i młodzieży” pod redakcją Hanny Szajewskiej i Andrei </a:t>
            </a:r>
            <a:r>
              <a:rPr lang="pl-PL" dirty="0" err="1" smtClean="0"/>
              <a:t>Horvath</a:t>
            </a:r>
            <a:endParaRPr lang="pl-PL" dirty="0" smtClean="0"/>
          </a:p>
          <a:p>
            <a:r>
              <a:rPr lang="pl-PL" dirty="0" smtClean="0"/>
              <a:t>Internet </a:t>
            </a:r>
            <a:endParaRPr lang="pl-P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KONIEC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Wykonały :</a:t>
            </a:r>
          </a:p>
          <a:p>
            <a:pPr>
              <a:buNone/>
            </a:pPr>
            <a:r>
              <a:rPr lang="pl-PL" dirty="0" smtClean="0"/>
              <a:t>Natalia Krygier </a:t>
            </a:r>
          </a:p>
          <a:p>
            <a:pPr>
              <a:buNone/>
            </a:pPr>
            <a:r>
              <a:rPr lang="pl-PL" dirty="0" smtClean="0"/>
              <a:t>Monika Pietrzak </a:t>
            </a:r>
          </a:p>
          <a:p>
            <a:pPr>
              <a:buNone/>
            </a:pPr>
            <a:r>
              <a:rPr lang="pl-PL" dirty="0" smtClean="0"/>
              <a:t>Julia Koziarska </a:t>
            </a:r>
          </a:p>
          <a:p>
            <a:pPr>
              <a:buNone/>
            </a:pPr>
            <a:r>
              <a:rPr lang="pl-PL" dirty="0" smtClean="0"/>
              <a:t>Natalia Kawka</a:t>
            </a:r>
          </a:p>
          <a:p>
            <a:pPr>
              <a:buNone/>
            </a:pPr>
            <a:r>
              <a:rPr lang="pl-PL" dirty="0" smtClean="0"/>
              <a:t>Aleksandra Niedźwiedzińska </a:t>
            </a:r>
          </a:p>
          <a:p>
            <a:pPr>
              <a:buNone/>
            </a:pPr>
            <a:r>
              <a:rPr lang="pl-PL" dirty="0" smtClean="0"/>
              <a:t>Weronika Mierzejewska 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dirty="0" smtClean="0"/>
              <a:t>Osoby szczególnie narażone na niedobory składników odżywczych 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Chorujący ( pobyt w szpitalu)</a:t>
            </a:r>
          </a:p>
          <a:p>
            <a:r>
              <a:rPr lang="pl-PL" dirty="0" smtClean="0"/>
              <a:t>Rekonwalescenci po przebytych chorobach</a:t>
            </a:r>
          </a:p>
          <a:p>
            <a:r>
              <a:rPr lang="pl-PL" dirty="0" smtClean="0"/>
              <a:t>Intensywnie uprawiający sport</a:t>
            </a:r>
          </a:p>
          <a:p>
            <a:r>
              <a:rPr lang="pl-PL" dirty="0" smtClean="0"/>
              <a:t>Kobiety o różnych stanach fizjologicznych np. ciąża</a:t>
            </a:r>
          </a:p>
          <a:p>
            <a:r>
              <a:rPr lang="pl-PL" dirty="0" smtClean="0"/>
              <a:t>Stosujący restrykcyjne diety</a:t>
            </a:r>
          </a:p>
          <a:p>
            <a:r>
              <a:rPr lang="pl-PL" dirty="0" smtClean="0"/>
              <a:t>Starsi</a:t>
            </a:r>
          </a:p>
          <a:p>
            <a:r>
              <a:rPr lang="pl-PL" dirty="0" smtClean="0"/>
              <a:t>Prowadzący nieregularny tryb życia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dirty="0" smtClean="0"/>
              <a:t>Definicje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Produkt leczniczy – substancja lub mieszanina substancji, przedstawiana jako posiadająca właściwości zapobiegania lub leczenia chorób występujących u ludzi lub zwierząt.</a:t>
            </a:r>
          </a:p>
          <a:p>
            <a:r>
              <a:rPr lang="pl-PL" sz="2400" dirty="0" smtClean="0"/>
              <a:t>Suplement diety – środkiem spożywczym, którego celem jest uzupełnienie normalnej diety, będący skoncentrowanym źródłem witamin lub składników mineralnych wprowadzonych do obrotu w formie umożliwiającej dawkowanie, w postaci kapsułek, tabletek.</a:t>
            </a:r>
            <a:endParaRPr lang="pl-PL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4" y="785794"/>
            <a:ext cx="8229600" cy="4572000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Suplementy diety mogą zawierać w swoim składzie witaminy i składniki mineralne, które naturalnie występują w żywności i spożywane są jako część oraz inne substancje wskazujące efekt odżywczy lub inny efekt fizjologiczny.  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400" dirty="0" smtClean="0"/>
              <a:t>Poziom witamin i składników mineralnych obecnych w suplementach diety, w zalecanej przez producenta dziennej porcji spożywanego suplementu diety powinien uwzględniać: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/>
              <a:t>a) maksymalny dopuszczalny poziom zawartości witamin i składników mineralnych oraz innych substancji wykazujących efekt odżywczy lub inny efekt fizjologiczny, zapewnia, że zwykłe stosowanie suplementu diety zgodnie z informacją zamieszczoną w oznakowaniu będzie bezpieczne dla zdrowia i życia człowieka.</a:t>
            </a:r>
          </a:p>
          <a:p>
            <a:r>
              <a:rPr lang="pl-PL" dirty="0" smtClean="0"/>
              <a:t> b) oznakowanie, prezentacja i reklama suplementów diety nie mogą zawierać informacji stwierdzających lub sugerujących, że zbilansowana i zróżnicowana dieta nie może dostarczyć wystarczających dla organizmu ilości składników spożywczych.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Witaminy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 jest to grupa organicznych związków chemicznych o różnorodnej budowie niezbędnych do normalnego przebiegu procesów przemiany materii </a:t>
            </a:r>
          </a:p>
          <a:p>
            <a:r>
              <a:rPr lang="pl-PL" dirty="0" smtClean="0"/>
              <a:t> mogą być naturalne i syntetyczne</a:t>
            </a:r>
          </a:p>
          <a:p>
            <a:r>
              <a:rPr lang="pl-PL" dirty="0" smtClean="0"/>
              <a:t> muszą być dostarczane z pokarmem</a:t>
            </a:r>
          </a:p>
          <a:p>
            <a:r>
              <a:rPr lang="pl-PL" dirty="0" smtClean="0"/>
              <a:t>  witaminy C i E działają jako przeciwutleniacze</a:t>
            </a:r>
          </a:p>
          <a:p>
            <a:r>
              <a:rPr lang="pl-PL" dirty="0" smtClean="0"/>
              <a:t>  niektóre są dostarczane w formie nieczynnej</a:t>
            </a:r>
          </a:p>
          <a:p>
            <a:r>
              <a:rPr lang="pl-PL" dirty="0" smtClean="0"/>
              <a:t>  wyróżnia się dawki fizjologiczne, lecznicze i toksyczne </a:t>
            </a:r>
          </a:p>
          <a:p>
            <a:r>
              <a:rPr lang="pl-PL" dirty="0" smtClean="0"/>
              <a:t>witaminy rozpuszczalne w wodzie lub tłuszczach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200" dirty="0" smtClean="0"/>
              <a:t>Wykaz witamin, których zawartość można podawać w informacji dotyczącej wartości odżywczej środka spożywczego 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2844" y="1857364"/>
            <a:ext cx="9001156" cy="5000636"/>
          </a:xfrm>
        </p:spPr>
        <p:txBody>
          <a:bodyPr>
            <a:normAutofit fontScale="77500" lnSpcReduction="20000"/>
          </a:bodyPr>
          <a:lstStyle/>
          <a:p>
            <a:r>
              <a:rPr lang="pl-PL" dirty="0" smtClean="0"/>
              <a:t>Witamina A (800µg) </a:t>
            </a:r>
          </a:p>
          <a:p>
            <a:r>
              <a:rPr lang="pl-PL" dirty="0" smtClean="0"/>
              <a:t> Witamina D (5µg)</a:t>
            </a:r>
          </a:p>
          <a:p>
            <a:r>
              <a:rPr lang="pl-PL" dirty="0" smtClean="0"/>
              <a:t>  Witamina E (12mg)</a:t>
            </a:r>
          </a:p>
          <a:p>
            <a:r>
              <a:rPr lang="pl-PL" dirty="0" smtClean="0"/>
              <a:t>  Witamina K (75µg)</a:t>
            </a:r>
          </a:p>
          <a:p>
            <a:r>
              <a:rPr lang="pl-PL" dirty="0" smtClean="0"/>
              <a:t>  Witamina C (80mg)</a:t>
            </a:r>
          </a:p>
          <a:p>
            <a:r>
              <a:rPr lang="pl-PL" dirty="0" smtClean="0"/>
              <a:t>Tiamina (Wit.B1) (1,1mg) </a:t>
            </a:r>
          </a:p>
          <a:p>
            <a:r>
              <a:rPr lang="pl-PL" dirty="0" smtClean="0"/>
              <a:t> Ryboflawina (Wit. B2) (1,4mg)</a:t>
            </a:r>
          </a:p>
          <a:p>
            <a:r>
              <a:rPr lang="pl-PL" dirty="0" smtClean="0"/>
              <a:t>  Niacyna (Wit. B3) (16mg) </a:t>
            </a:r>
          </a:p>
          <a:p>
            <a:r>
              <a:rPr lang="pl-PL" dirty="0" smtClean="0"/>
              <a:t> Pirydoksyna (Wit. B6) (1,4mg)</a:t>
            </a:r>
          </a:p>
          <a:p>
            <a:r>
              <a:rPr lang="pl-PL" dirty="0" smtClean="0"/>
              <a:t>  Kwas foliowy (Wit. B9) (200µg)</a:t>
            </a:r>
          </a:p>
          <a:p>
            <a:r>
              <a:rPr lang="pl-PL" dirty="0" smtClean="0"/>
              <a:t>  Kobalamina (Wit. B12) (2,5µg) </a:t>
            </a:r>
          </a:p>
          <a:p>
            <a:r>
              <a:rPr lang="pl-PL" dirty="0" smtClean="0"/>
              <a:t> Biotyna (Wit. H lub B7) (50µg)</a:t>
            </a:r>
          </a:p>
          <a:p>
            <a:r>
              <a:rPr lang="pl-PL" dirty="0" smtClean="0"/>
              <a:t>  Kwas pantotenowy (Wit.B5)(6mg)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Wprowadzenie na rynek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Suplement diety – nie wymaga rejestracji i dokumentacji gwarantującej jakość, skuteczność i bezpieczeństwo stosowania. Należy poinformować Główny Inspektorat Sanitarny i dostarczyć wzór opakowania przy wprowadzaniu produktu do obrotu.</a:t>
            </a: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etyczny">
  <a:themeElements>
    <a:clrScheme name="Energetyczny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60</TotalTime>
  <Words>943</Words>
  <Application>Microsoft Office PowerPoint</Application>
  <PresentationFormat>Pokaz na ekranie (4:3)</PresentationFormat>
  <Paragraphs>94</Paragraphs>
  <Slides>21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2" baseType="lpstr">
      <vt:lpstr>Energetyczny</vt:lpstr>
      <vt:lpstr>Suplementy Diety </vt:lpstr>
      <vt:lpstr>Prezentacja programu PowerPoint</vt:lpstr>
      <vt:lpstr>Osoby szczególnie narażone na niedobory składników odżywczych </vt:lpstr>
      <vt:lpstr>Definicje</vt:lpstr>
      <vt:lpstr>Prezentacja programu PowerPoint</vt:lpstr>
      <vt:lpstr>Poziom witamin i składników mineralnych obecnych w suplementach diety, w zalecanej przez producenta dziennej porcji spożywanego suplementu diety powinien uwzględniać:</vt:lpstr>
      <vt:lpstr>Witaminy</vt:lpstr>
      <vt:lpstr>Wykaz witamin, których zawartość można podawać w informacji dotyczącej wartości odżywczej środka spożywczego </vt:lpstr>
      <vt:lpstr>Wprowadzenie na rynek</vt:lpstr>
      <vt:lpstr>Monitorowanie bezpieczeństwa </vt:lpstr>
      <vt:lpstr>Wskazania do stosowania </vt:lpstr>
      <vt:lpstr>Opakowanie </vt:lpstr>
      <vt:lpstr>Postacie</vt:lpstr>
      <vt:lpstr>Reklama</vt:lpstr>
      <vt:lpstr>Witamina A </vt:lpstr>
      <vt:lpstr>Witamina D</vt:lpstr>
      <vt:lpstr>Witamina E</vt:lpstr>
      <vt:lpstr>Witamina K</vt:lpstr>
      <vt:lpstr>Witamina C</vt:lpstr>
      <vt:lpstr>Źródła z których korzystałyśmy :</vt:lpstr>
      <vt:lpstr>KONIEC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Suplementy Diety</dc:title>
  <dc:creator>Grupa Suplementy diety</dc:creator>
  <cp:lastModifiedBy>Katarzyna Krzymińska</cp:lastModifiedBy>
  <cp:revision>8</cp:revision>
  <dcterms:created xsi:type="dcterms:W3CDTF">2018-10-09T17:25:42Z</dcterms:created>
  <dcterms:modified xsi:type="dcterms:W3CDTF">2018-12-19T16:34:33Z</dcterms:modified>
</cp:coreProperties>
</file>