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80" r:id="rId2"/>
    <p:sldId id="281" r:id="rId3"/>
    <p:sldId id="258" r:id="rId4"/>
    <p:sldId id="260" r:id="rId5"/>
    <p:sldId id="261" r:id="rId6"/>
    <p:sldId id="262" r:id="rId7"/>
    <p:sldId id="263" r:id="rId8"/>
    <p:sldId id="264" r:id="rId9"/>
    <p:sldId id="266" r:id="rId10"/>
    <p:sldId id="267" r:id="rId11"/>
    <p:sldId id="268" r:id="rId12"/>
    <p:sldId id="265" r:id="rId13"/>
    <p:sldId id="259" r:id="rId14"/>
    <p:sldId id="270" r:id="rId15"/>
    <p:sldId id="271" r:id="rId16"/>
    <p:sldId id="272" r:id="rId17"/>
    <p:sldId id="273" r:id="rId18"/>
    <p:sldId id="274" r:id="rId19"/>
    <p:sldId id="282" r:id="rId20"/>
    <p:sldId id="275" r:id="rId21"/>
    <p:sldId id="276" r:id="rId22"/>
    <p:sldId id="277" r:id="rId23"/>
    <p:sldId id="269" r:id="rId24"/>
    <p:sldId id="278" r:id="rId25"/>
    <p:sldId id="283" r:id="rId26"/>
    <p:sldId id="279" r:id="rId2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43F645-36C6-4DAC-8874-BF3C6D21A363}" type="datetimeFigureOut">
              <a:rPr lang="pl-PL" smtClean="0"/>
              <a:pPr/>
              <a:t>2019-01-03</a:t>
            </a:fld>
            <a:endParaRPr lang="pl-P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E9155C-8564-4B9C-BD49-A9A19A870EAA}" type="slidenum">
              <a:rPr lang="pl-PL" smtClean="0"/>
              <a:pPr/>
              <a:t>‹#›</a:t>
            </a:fld>
            <a:endParaRPr lang="pl-PL"/>
          </a:p>
        </p:txBody>
      </p:sp>
    </p:spTree>
    <p:extLst>
      <p:ext uri="{BB962C8B-B14F-4D97-AF65-F5344CB8AC3E}">
        <p14:creationId xmlns:p14="http://schemas.microsoft.com/office/powerpoint/2010/main" val="412275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l-PL" dirty="0"/>
          </a:p>
        </p:txBody>
      </p:sp>
      <p:sp>
        <p:nvSpPr>
          <p:cNvPr id="4" name="Slide Number Placeholder 3"/>
          <p:cNvSpPr>
            <a:spLocks noGrp="1"/>
          </p:cNvSpPr>
          <p:nvPr>
            <p:ph type="sldNum" sz="quarter" idx="10"/>
          </p:nvPr>
        </p:nvSpPr>
        <p:spPr/>
        <p:txBody>
          <a:bodyPr/>
          <a:lstStyle/>
          <a:p>
            <a:fld id="{51E9155C-8564-4B9C-BD49-A9A19A870EAA}" type="slidenum">
              <a:rPr lang="pl-PL" smtClean="0"/>
              <a:pPr/>
              <a:t>20</a:t>
            </a:fld>
            <a:endParaRPr lang="pl-PL"/>
          </a:p>
        </p:txBody>
      </p:sp>
    </p:spTree>
    <p:extLst>
      <p:ext uri="{BB962C8B-B14F-4D97-AF65-F5344CB8AC3E}">
        <p14:creationId xmlns:p14="http://schemas.microsoft.com/office/powerpoint/2010/main" val="3223730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0178FC56-9012-4475-AC9C-607948628D0A}" type="datetimeFigureOut">
              <a:rPr lang="pl-PL" smtClean="0"/>
              <a:pPr/>
              <a:t>2019-01-03</a:t>
            </a:fld>
            <a:endParaRPr lang="pl-PL"/>
          </a:p>
        </p:txBody>
      </p:sp>
      <p:sp>
        <p:nvSpPr>
          <p:cNvPr id="17" name="Footer Placeholder 16"/>
          <p:cNvSpPr>
            <a:spLocks noGrp="1"/>
          </p:cNvSpPr>
          <p:nvPr>
            <p:ph type="ftr" sz="quarter" idx="11"/>
          </p:nvPr>
        </p:nvSpPr>
        <p:spPr/>
        <p:txBody>
          <a:bodyPr/>
          <a:lstStyle>
            <a:extLst/>
          </a:lstStyle>
          <a:p>
            <a:endParaRPr lang="pl-PL"/>
          </a:p>
        </p:txBody>
      </p:sp>
      <p:sp>
        <p:nvSpPr>
          <p:cNvPr id="29" name="Slide Number Placeholder 28"/>
          <p:cNvSpPr>
            <a:spLocks noGrp="1"/>
          </p:cNvSpPr>
          <p:nvPr>
            <p:ph type="sldNum" sz="quarter" idx="12"/>
          </p:nvPr>
        </p:nvSpPr>
        <p:spPr/>
        <p:txBody>
          <a:bodyPr/>
          <a:lstStyle>
            <a:extLst/>
          </a:lstStyle>
          <a:p>
            <a:fld id="{8ABDD0DB-B19D-46CA-BEA0-F05B1FA81CCB}" type="slidenum">
              <a:rPr lang="pl-PL" smtClean="0"/>
              <a:pPr/>
              <a:t>‹#›</a:t>
            </a:fld>
            <a:endParaRPr lang="pl-PL"/>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178FC56-9012-4475-AC9C-607948628D0A}" type="datetimeFigureOut">
              <a:rPr lang="pl-PL" smtClean="0"/>
              <a:pPr/>
              <a:t>2019-01-03</a:t>
            </a:fld>
            <a:endParaRPr lang="pl-PL"/>
          </a:p>
        </p:txBody>
      </p:sp>
      <p:sp>
        <p:nvSpPr>
          <p:cNvPr id="5" name="Footer Placeholder 4"/>
          <p:cNvSpPr>
            <a:spLocks noGrp="1"/>
          </p:cNvSpPr>
          <p:nvPr>
            <p:ph type="ftr" sz="quarter" idx="11"/>
          </p:nvPr>
        </p:nvSpPr>
        <p:spPr/>
        <p:txBody>
          <a:bodyPr/>
          <a:lstStyle>
            <a:extLst/>
          </a:lstStyle>
          <a:p>
            <a:endParaRPr lang="pl-PL"/>
          </a:p>
        </p:txBody>
      </p:sp>
      <p:sp>
        <p:nvSpPr>
          <p:cNvPr id="6" name="Slide Number Placeholder 5"/>
          <p:cNvSpPr>
            <a:spLocks noGrp="1"/>
          </p:cNvSpPr>
          <p:nvPr>
            <p:ph type="sldNum" sz="quarter" idx="12"/>
          </p:nvPr>
        </p:nvSpPr>
        <p:spPr/>
        <p:txBody>
          <a:bodyPr/>
          <a:lstStyle>
            <a:extLst/>
          </a:lstStyle>
          <a:p>
            <a:fld id="{8ABDD0DB-B19D-46CA-BEA0-F05B1FA81CCB}"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178FC56-9012-4475-AC9C-607948628D0A}" type="datetimeFigureOut">
              <a:rPr lang="pl-PL" smtClean="0"/>
              <a:pPr/>
              <a:t>2019-01-03</a:t>
            </a:fld>
            <a:endParaRPr lang="pl-PL"/>
          </a:p>
        </p:txBody>
      </p:sp>
      <p:sp>
        <p:nvSpPr>
          <p:cNvPr id="5" name="Footer Placeholder 4"/>
          <p:cNvSpPr>
            <a:spLocks noGrp="1"/>
          </p:cNvSpPr>
          <p:nvPr>
            <p:ph type="ftr" sz="quarter" idx="11"/>
          </p:nvPr>
        </p:nvSpPr>
        <p:spPr/>
        <p:txBody>
          <a:bodyPr/>
          <a:lstStyle>
            <a:extLst/>
          </a:lstStyle>
          <a:p>
            <a:endParaRPr lang="pl-PL"/>
          </a:p>
        </p:txBody>
      </p:sp>
      <p:sp>
        <p:nvSpPr>
          <p:cNvPr id="6" name="Slide Number Placeholder 5"/>
          <p:cNvSpPr>
            <a:spLocks noGrp="1"/>
          </p:cNvSpPr>
          <p:nvPr>
            <p:ph type="sldNum" sz="quarter" idx="12"/>
          </p:nvPr>
        </p:nvSpPr>
        <p:spPr/>
        <p:txBody>
          <a:bodyPr/>
          <a:lstStyle>
            <a:extLst/>
          </a:lstStyle>
          <a:p>
            <a:fld id="{8ABDD0DB-B19D-46CA-BEA0-F05B1FA81CCB}"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178FC56-9012-4475-AC9C-607948628D0A}" type="datetimeFigureOut">
              <a:rPr lang="pl-PL" smtClean="0"/>
              <a:pPr/>
              <a:t>2019-01-03</a:t>
            </a:fld>
            <a:endParaRPr lang="pl-PL"/>
          </a:p>
        </p:txBody>
      </p:sp>
      <p:sp>
        <p:nvSpPr>
          <p:cNvPr id="5" name="Footer Placeholder 4"/>
          <p:cNvSpPr>
            <a:spLocks noGrp="1"/>
          </p:cNvSpPr>
          <p:nvPr>
            <p:ph type="ftr" sz="quarter" idx="11"/>
          </p:nvPr>
        </p:nvSpPr>
        <p:spPr/>
        <p:txBody>
          <a:bodyPr/>
          <a:lstStyle>
            <a:extLst/>
          </a:lstStyle>
          <a:p>
            <a:endParaRPr lang="pl-PL"/>
          </a:p>
        </p:txBody>
      </p:sp>
      <p:sp>
        <p:nvSpPr>
          <p:cNvPr id="6" name="Slide Number Placeholder 5"/>
          <p:cNvSpPr>
            <a:spLocks noGrp="1"/>
          </p:cNvSpPr>
          <p:nvPr>
            <p:ph type="sldNum" sz="quarter" idx="12"/>
          </p:nvPr>
        </p:nvSpPr>
        <p:spPr/>
        <p:txBody>
          <a:bodyPr/>
          <a:lstStyle>
            <a:extLst/>
          </a:lstStyle>
          <a:p>
            <a:fld id="{8ABDD0DB-B19D-46CA-BEA0-F05B1FA81CCB}"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178FC56-9012-4475-AC9C-607948628D0A}" type="datetimeFigureOut">
              <a:rPr lang="pl-PL" smtClean="0"/>
              <a:pPr/>
              <a:t>2019-01-03</a:t>
            </a:fld>
            <a:endParaRPr lang="pl-PL"/>
          </a:p>
        </p:txBody>
      </p:sp>
      <p:sp>
        <p:nvSpPr>
          <p:cNvPr id="5" name="Footer Placeholder 4"/>
          <p:cNvSpPr>
            <a:spLocks noGrp="1"/>
          </p:cNvSpPr>
          <p:nvPr>
            <p:ph type="ftr" sz="quarter" idx="11"/>
          </p:nvPr>
        </p:nvSpPr>
        <p:spPr/>
        <p:txBody>
          <a:bodyPr/>
          <a:lstStyle>
            <a:extLst/>
          </a:lstStyle>
          <a:p>
            <a:endParaRPr lang="pl-PL"/>
          </a:p>
        </p:txBody>
      </p:sp>
      <p:sp>
        <p:nvSpPr>
          <p:cNvPr id="6" name="Slide Number Placeholder 5"/>
          <p:cNvSpPr>
            <a:spLocks noGrp="1"/>
          </p:cNvSpPr>
          <p:nvPr>
            <p:ph type="sldNum" sz="quarter" idx="12"/>
          </p:nvPr>
        </p:nvSpPr>
        <p:spPr/>
        <p:txBody>
          <a:bodyPr/>
          <a:lstStyle>
            <a:extLst/>
          </a:lstStyle>
          <a:p>
            <a:fld id="{8ABDD0DB-B19D-46CA-BEA0-F05B1FA81CCB}" type="slidenum">
              <a:rPr lang="pl-PL" smtClean="0"/>
              <a:pPr/>
              <a:t>‹#›</a:t>
            </a:fld>
            <a:endParaRPr lang="pl-PL"/>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178FC56-9012-4475-AC9C-607948628D0A}" type="datetimeFigureOut">
              <a:rPr lang="pl-PL" smtClean="0"/>
              <a:pPr/>
              <a:t>2019-01-03</a:t>
            </a:fld>
            <a:endParaRPr lang="pl-PL"/>
          </a:p>
        </p:txBody>
      </p:sp>
      <p:sp>
        <p:nvSpPr>
          <p:cNvPr id="6" name="Footer Placeholder 5"/>
          <p:cNvSpPr>
            <a:spLocks noGrp="1"/>
          </p:cNvSpPr>
          <p:nvPr>
            <p:ph type="ftr" sz="quarter" idx="11"/>
          </p:nvPr>
        </p:nvSpPr>
        <p:spPr/>
        <p:txBody>
          <a:bodyPr/>
          <a:lstStyle>
            <a:extLst/>
          </a:lstStyle>
          <a:p>
            <a:endParaRPr lang="pl-PL"/>
          </a:p>
        </p:txBody>
      </p:sp>
      <p:sp>
        <p:nvSpPr>
          <p:cNvPr id="7" name="Slide Number Placeholder 6"/>
          <p:cNvSpPr>
            <a:spLocks noGrp="1"/>
          </p:cNvSpPr>
          <p:nvPr>
            <p:ph type="sldNum" sz="quarter" idx="12"/>
          </p:nvPr>
        </p:nvSpPr>
        <p:spPr/>
        <p:txBody>
          <a:bodyPr/>
          <a:lstStyle>
            <a:extLst/>
          </a:lstStyle>
          <a:p>
            <a:fld id="{8ABDD0DB-B19D-46CA-BEA0-F05B1FA81CCB}"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178FC56-9012-4475-AC9C-607948628D0A}" type="datetimeFigureOut">
              <a:rPr lang="pl-PL" smtClean="0"/>
              <a:pPr/>
              <a:t>2019-01-03</a:t>
            </a:fld>
            <a:endParaRPr lang="pl-PL"/>
          </a:p>
        </p:txBody>
      </p:sp>
      <p:sp>
        <p:nvSpPr>
          <p:cNvPr id="8" name="Footer Placeholder 7"/>
          <p:cNvSpPr>
            <a:spLocks noGrp="1"/>
          </p:cNvSpPr>
          <p:nvPr>
            <p:ph type="ftr" sz="quarter" idx="11"/>
          </p:nvPr>
        </p:nvSpPr>
        <p:spPr/>
        <p:txBody>
          <a:bodyPr/>
          <a:lstStyle>
            <a:extLst/>
          </a:lstStyle>
          <a:p>
            <a:endParaRPr lang="pl-PL"/>
          </a:p>
        </p:txBody>
      </p:sp>
      <p:sp>
        <p:nvSpPr>
          <p:cNvPr id="9" name="Slide Number Placeholder 8"/>
          <p:cNvSpPr>
            <a:spLocks noGrp="1"/>
          </p:cNvSpPr>
          <p:nvPr>
            <p:ph type="sldNum" sz="quarter" idx="12"/>
          </p:nvPr>
        </p:nvSpPr>
        <p:spPr/>
        <p:txBody>
          <a:bodyPr/>
          <a:lstStyle>
            <a:extLst/>
          </a:lstStyle>
          <a:p>
            <a:fld id="{8ABDD0DB-B19D-46CA-BEA0-F05B1FA81CCB}" type="slidenum">
              <a:rPr lang="pl-PL" smtClean="0"/>
              <a:pPr/>
              <a:t>‹#›</a:t>
            </a:fld>
            <a:endParaRPr lang="pl-PL"/>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178FC56-9012-4475-AC9C-607948628D0A}" type="datetimeFigureOut">
              <a:rPr lang="pl-PL" smtClean="0"/>
              <a:pPr/>
              <a:t>2019-01-03</a:t>
            </a:fld>
            <a:endParaRPr lang="pl-PL"/>
          </a:p>
        </p:txBody>
      </p:sp>
      <p:sp>
        <p:nvSpPr>
          <p:cNvPr id="4" name="Footer Placeholder 3"/>
          <p:cNvSpPr>
            <a:spLocks noGrp="1"/>
          </p:cNvSpPr>
          <p:nvPr>
            <p:ph type="ftr" sz="quarter" idx="11"/>
          </p:nvPr>
        </p:nvSpPr>
        <p:spPr/>
        <p:txBody>
          <a:bodyPr/>
          <a:lstStyle>
            <a:extLst/>
          </a:lstStyle>
          <a:p>
            <a:endParaRPr lang="pl-PL"/>
          </a:p>
        </p:txBody>
      </p:sp>
      <p:sp>
        <p:nvSpPr>
          <p:cNvPr id="5" name="Slide Number Placeholder 4"/>
          <p:cNvSpPr>
            <a:spLocks noGrp="1"/>
          </p:cNvSpPr>
          <p:nvPr>
            <p:ph type="sldNum" sz="quarter" idx="12"/>
          </p:nvPr>
        </p:nvSpPr>
        <p:spPr/>
        <p:txBody>
          <a:bodyPr/>
          <a:lstStyle>
            <a:extLst/>
          </a:lstStyle>
          <a:p>
            <a:fld id="{8ABDD0DB-B19D-46CA-BEA0-F05B1FA81CCB}"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178FC56-9012-4475-AC9C-607948628D0A}" type="datetimeFigureOut">
              <a:rPr lang="pl-PL" smtClean="0"/>
              <a:pPr/>
              <a:t>2019-01-03</a:t>
            </a:fld>
            <a:endParaRPr lang="pl-PL"/>
          </a:p>
        </p:txBody>
      </p:sp>
      <p:sp>
        <p:nvSpPr>
          <p:cNvPr id="3" name="Footer Placeholder 2"/>
          <p:cNvSpPr>
            <a:spLocks noGrp="1"/>
          </p:cNvSpPr>
          <p:nvPr>
            <p:ph type="ftr" sz="quarter" idx="11"/>
          </p:nvPr>
        </p:nvSpPr>
        <p:spPr/>
        <p:txBody>
          <a:bodyPr/>
          <a:lstStyle>
            <a:extLst/>
          </a:lstStyle>
          <a:p>
            <a:endParaRPr lang="pl-PL"/>
          </a:p>
        </p:txBody>
      </p:sp>
      <p:sp>
        <p:nvSpPr>
          <p:cNvPr id="4" name="Slide Number Placeholder 3"/>
          <p:cNvSpPr>
            <a:spLocks noGrp="1"/>
          </p:cNvSpPr>
          <p:nvPr>
            <p:ph type="sldNum" sz="quarter" idx="12"/>
          </p:nvPr>
        </p:nvSpPr>
        <p:spPr/>
        <p:txBody>
          <a:bodyPr/>
          <a:lstStyle>
            <a:extLst/>
          </a:lstStyle>
          <a:p>
            <a:fld id="{8ABDD0DB-B19D-46CA-BEA0-F05B1FA81CCB}"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178FC56-9012-4475-AC9C-607948628D0A}" type="datetimeFigureOut">
              <a:rPr lang="pl-PL" smtClean="0"/>
              <a:pPr/>
              <a:t>2019-01-03</a:t>
            </a:fld>
            <a:endParaRPr lang="pl-PL"/>
          </a:p>
        </p:txBody>
      </p:sp>
      <p:sp>
        <p:nvSpPr>
          <p:cNvPr id="6" name="Footer Placeholder 5"/>
          <p:cNvSpPr>
            <a:spLocks noGrp="1"/>
          </p:cNvSpPr>
          <p:nvPr>
            <p:ph type="ftr" sz="quarter" idx="11"/>
          </p:nvPr>
        </p:nvSpPr>
        <p:spPr/>
        <p:txBody>
          <a:bodyPr/>
          <a:lstStyle>
            <a:extLst/>
          </a:lstStyle>
          <a:p>
            <a:endParaRPr lang="pl-PL"/>
          </a:p>
        </p:txBody>
      </p:sp>
      <p:sp>
        <p:nvSpPr>
          <p:cNvPr id="7" name="Slide Number Placeholder 6"/>
          <p:cNvSpPr>
            <a:spLocks noGrp="1"/>
          </p:cNvSpPr>
          <p:nvPr>
            <p:ph type="sldNum" sz="quarter" idx="12"/>
          </p:nvPr>
        </p:nvSpPr>
        <p:spPr/>
        <p:txBody>
          <a:bodyPr/>
          <a:lstStyle>
            <a:extLst/>
          </a:lstStyle>
          <a:p>
            <a:fld id="{8ABDD0DB-B19D-46CA-BEA0-F05B1FA81CCB}"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0178FC56-9012-4475-AC9C-607948628D0A}" type="datetimeFigureOut">
              <a:rPr lang="pl-PL" smtClean="0"/>
              <a:pPr/>
              <a:t>2019-01-03</a:t>
            </a:fld>
            <a:endParaRPr lang="pl-PL"/>
          </a:p>
        </p:txBody>
      </p:sp>
      <p:sp>
        <p:nvSpPr>
          <p:cNvPr id="6" name="Footer Placeholder 5"/>
          <p:cNvSpPr>
            <a:spLocks noGrp="1"/>
          </p:cNvSpPr>
          <p:nvPr>
            <p:ph type="ftr" sz="quarter" idx="11"/>
          </p:nvPr>
        </p:nvSpPr>
        <p:spPr>
          <a:xfrm>
            <a:off x="914400" y="55499"/>
            <a:ext cx="5562600" cy="365125"/>
          </a:xfrm>
        </p:spPr>
        <p:txBody>
          <a:bodyPr/>
          <a:lstStyle>
            <a:extLst/>
          </a:lstStyle>
          <a:p>
            <a:endParaRPr lang="pl-PL"/>
          </a:p>
        </p:txBody>
      </p:sp>
      <p:sp>
        <p:nvSpPr>
          <p:cNvPr id="7" name="Slide Number Placeholder 6"/>
          <p:cNvSpPr>
            <a:spLocks noGrp="1"/>
          </p:cNvSpPr>
          <p:nvPr>
            <p:ph type="sldNum" sz="quarter" idx="12"/>
          </p:nvPr>
        </p:nvSpPr>
        <p:spPr>
          <a:xfrm>
            <a:off x="8610600" y="55499"/>
            <a:ext cx="457200" cy="365125"/>
          </a:xfrm>
        </p:spPr>
        <p:txBody>
          <a:bodyPr/>
          <a:lstStyle>
            <a:extLst/>
          </a:lstStyle>
          <a:p>
            <a:fld id="{8ABDD0DB-B19D-46CA-BEA0-F05B1FA81CCB}"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0178FC56-9012-4475-AC9C-607948628D0A}" type="datetimeFigureOut">
              <a:rPr lang="pl-PL" smtClean="0"/>
              <a:pPr/>
              <a:t>2019-01-03</a:t>
            </a:fld>
            <a:endParaRPr lang="pl-PL"/>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pl-PL"/>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8ABDD0DB-B19D-46CA-BEA0-F05B1FA81CCB}"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512064"/>
            <a:ext cx="7772399" cy="5077176"/>
          </a:xfrm>
        </p:spPr>
        <p:txBody>
          <a:bodyPr/>
          <a:lstStyle/>
          <a:p>
            <a:pPr algn="ctr"/>
            <a:r>
              <a:rPr lang="pl-PL" dirty="0" smtClean="0"/>
              <a:t/>
            </a:r>
            <a:br>
              <a:rPr lang="pl-PL" dirty="0" smtClean="0"/>
            </a:br>
            <a:r>
              <a:rPr lang="pl-PL" dirty="0"/>
              <a:t/>
            </a:r>
            <a:br>
              <a:rPr lang="pl-PL" dirty="0"/>
            </a:br>
            <a:r>
              <a:rPr lang="pl-PL" dirty="0" smtClean="0"/>
              <a:t/>
            </a:r>
            <a:br>
              <a:rPr lang="pl-PL" dirty="0" smtClean="0"/>
            </a:br>
            <a:r>
              <a:rPr lang="pl-PL" dirty="0" smtClean="0"/>
              <a:t>Książka świat otwiera szeroki</a:t>
            </a:r>
            <a:endParaRPr lang="pl-PL" dirty="0"/>
          </a:p>
        </p:txBody>
      </p:sp>
      <p:sp>
        <p:nvSpPr>
          <p:cNvPr id="3" name="Symbol zastępczy zawartości 2"/>
          <p:cNvSpPr>
            <a:spLocks noGrp="1"/>
          </p:cNvSpPr>
          <p:nvPr>
            <p:ph idx="1"/>
          </p:nvPr>
        </p:nvSpPr>
        <p:spPr>
          <a:xfrm>
            <a:off x="914400" y="4509120"/>
            <a:ext cx="7772399" cy="1846440"/>
          </a:xfrm>
        </p:spPr>
        <p:txBody>
          <a:bodyPr/>
          <a:lstStyle/>
          <a:p>
            <a:endParaRPr lang="pl-PL"/>
          </a:p>
        </p:txBody>
      </p:sp>
    </p:spTree>
    <p:extLst>
      <p:ext uri="{BB962C8B-B14F-4D97-AF65-F5344CB8AC3E}">
        <p14:creationId xmlns:p14="http://schemas.microsoft.com/office/powerpoint/2010/main" val="2330641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14290"/>
            <a:ext cx="7772400" cy="6141270"/>
          </a:xfrm>
        </p:spPr>
        <p:txBody>
          <a:bodyPr>
            <a:normAutofit/>
          </a:bodyPr>
          <a:lstStyle/>
          <a:p>
            <a:pPr>
              <a:buNone/>
            </a:pPr>
            <a:r>
              <a:rPr lang="pl-PL" sz="2400" dirty="0" smtClean="0"/>
              <a:t>	Hogwart jest najbardziej nawiedzonym miejscem zamieszkania w Wielkiej Brytanii. Zamek jest dogodnym miejscem dla duchów, ponieważ żywi mieszkańcy traktują swoich zmarłych przyjaciół z tolerancją, a nawet uczuciem, bez względu na to, ile razy słyszeli te same stare wspomnienia. Każdy z czterech domów Hogwartu ma swojego ducha.</a:t>
            </a:r>
          </a:p>
          <a:p>
            <a:pPr>
              <a:buNone/>
            </a:pPr>
            <a:r>
              <a:rPr lang="pl-PL" dirty="0" smtClean="0"/>
              <a:t>	 </a:t>
            </a:r>
          </a:p>
          <a:p>
            <a:endParaRPr lang="pl-PL" dirty="0" smtClean="0"/>
          </a:p>
          <a:p>
            <a:endParaRPr lang="pl-PL" dirty="0" smtClean="0"/>
          </a:p>
          <a:p>
            <a:endParaRPr lang="pl-PL" dirty="0" smtClean="0"/>
          </a:p>
          <a:p>
            <a:endParaRPr lang="pl-PL" sz="1200" dirty="0" smtClean="0"/>
          </a:p>
          <a:p>
            <a:endParaRPr lang="pl-PL" sz="1200" dirty="0" smtClean="0"/>
          </a:p>
          <a:p>
            <a:r>
              <a:rPr lang="pl-PL" sz="1200" dirty="0" smtClean="0"/>
              <a:t>Gruby Mnich  (Huffelpuf)          Krwawy Baron (Slytherin)          Sir Nicolas ( Gryfindor)                      Helena Ravenclaw </a:t>
            </a:r>
          </a:p>
          <a:p>
            <a:endParaRPr lang="pl-PL" sz="1200" dirty="0" smtClean="0"/>
          </a:p>
          <a:p>
            <a:endParaRPr lang="pl-PL" dirty="0"/>
          </a:p>
        </p:txBody>
      </p:sp>
      <p:pic>
        <p:nvPicPr>
          <p:cNvPr id="11266" name="Picture 2" descr="C:\Users\KAMYŚ\Desktop\prezentacja\Mnich.jpg"/>
          <p:cNvPicPr>
            <a:picLocks noChangeAspect="1" noChangeArrowheads="1"/>
          </p:cNvPicPr>
          <p:nvPr/>
        </p:nvPicPr>
        <p:blipFill>
          <a:blip r:embed="rId2"/>
          <a:srcRect/>
          <a:stretch>
            <a:fillRect/>
          </a:stretch>
        </p:blipFill>
        <p:spPr bwMode="auto">
          <a:xfrm>
            <a:off x="1285852" y="3857628"/>
            <a:ext cx="1579878" cy="1643074"/>
          </a:xfrm>
          <a:prstGeom prst="rect">
            <a:avLst/>
          </a:prstGeom>
          <a:noFill/>
        </p:spPr>
      </p:pic>
      <p:pic>
        <p:nvPicPr>
          <p:cNvPr id="11268" name="Picture 4" descr="C:\Users\KAMYŚ\Desktop\prezentacja\pobrane (11).jpg"/>
          <p:cNvPicPr>
            <a:picLocks noChangeAspect="1" noChangeArrowheads="1"/>
          </p:cNvPicPr>
          <p:nvPr/>
        </p:nvPicPr>
        <p:blipFill>
          <a:blip r:embed="rId3"/>
          <a:srcRect/>
          <a:stretch>
            <a:fillRect/>
          </a:stretch>
        </p:blipFill>
        <p:spPr bwMode="auto">
          <a:xfrm>
            <a:off x="3428992" y="3429000"/>
            <a:ext cx="1176340" cy="2010721"/>
          </a:xfrm>
          <a:prstGeom prst="rect">
            <a:avLst/>
          </a:prstGeom>
          <a:noFill/>
        </p:spPr>
      </p:pic>
      <p:pic>
        <p:nvPicPr>
          <p:cNvPr id="11270" name="Picture 6" descr="C:\Users\KAMYŚ\Desktop\prezentacja\pobrane (13).jpg"/>
          <p:cNvPicPr>
            <a:picLocks noChangeAspect="1" noChangeArrowheads="1"/>
          </p:cNvPicPr>
          <p:nvPr/>
        </p:nvPicPr>
        <p:blipFill>
          <a:blip r:embed="rId4"/>
          <a:srcRect/>
          <a:stretch>
            <a:fillRect/>
          </a:stretch>
        </p:blipFill>
        <p:spPr bwMode="auto">
          <a:xfrm>
            <a:off x="5286380" y="3429000"/>
            <a:ext cx="1357322" cy="1910304"/>
          </a:xfrm>
          <a:prstGeom prst="rect">
            <a:avLst/>
          </a:prstGeom>
          <a:noFill/>
        </p:spPr>
      </p:pic>
      <p:pic>
        <p:nvPicPr>
          <p:cNvPr id="11271" name="Picture 7" descr="C:\Users\KAMYŚ\Desktop\prezentacja\pobrane (14).jpg"/>
          <p:cNvPicPr>
            <a:picLocks noChangeAspect="1" noChangeArrowheads="1"/>
          </p:cNvPicPr>
          <p:nvPr/>
        </p:nvPicPr>
        <p:blipFill>
          <a:blip r:embed="rId5"/>
          <a:srcRect/>
          <a:stretch>
            <a:fillRect/>
          </a:stretch>
        </p:blipFill>
        <p:spPr bwMode="auto">
          <a:xfrm>
            <a:off x="7286644" y="3214686"/>
            <a:ext cx="1138050" cy="215740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Przedmioty Szkolne</a:t>
            </a:r>
            <a:endParaRPr lang="pl-PL" dirty="0"/>
          </a:p>
        </p:txBody>
      </p:sp>
      <p:sp>
        <p:nvSpPr>
          <p:cNvPr id="3" name="Content Placeholder 2"/>
          <p:cNvSpPr>
            <a:spLocks noGrp="1"/>
          </p:cNvSpPr>
          <p:nvPr>
            <p:ph idx="1"/>
          </p:nvPr>
        </p:nvSpPr>
        <p:spPr/>
        <p:txBody>
          <a:bodyPr>
            <a:normAutofit fontScale="55000" lnSpcReduction="20000"/>
          </a:bodyPr>
          <a:lstStyle/>
          <a:p>
            <a:r>
              <a:rPr lang="pl-PL" dirty="0" smtClean="0"/>
              <a:t>Transmutacja </a:t>
            </a:r>
          </a:p>
          <a:p>
            <a:r>
              <a:rPr lang="pl-PL" dirty="0" smtClean="0"/>
              <a:t>Obrona przed czarną magią (OPCM ) </a:t>
            </a:r>
          </a:p>
          <a:p>
            <a:r>
              <a:rPr lang="pl-PL" dirty="0" smtClean="0"/>
              <a:t>Zaklęcia i uroki </a:t>
            </a:r>
          </a:p>
          <a:p>
            <a:r>
              <a:rPr lang="pl-PL" dirty="0" smtClean="0"/>
              <a:t>Eliksiry </a:t>
            </a:r>
          </a:p>
          <a:p>
            <a:r>
              <a:rPr lang="pl-PL" dirty="0" smtClean="0"/>
              <a:t>Astronomia </a:t>
            </a:r>
          </a:p>
          <a:p>
            <a:r>
              <a:rPr lang="pl-PL" dirty="0" smtClean="0"/>
              <a:t>Numerologia </a:t>
            </a:r>
          </a:p>
          <a:p>
            <a:r>
              <a:rPr lang="pl-PL" dirty="0" smtClean="0"/>
              <a:t>Starożytne runy </a:t>
            </a:r>
          </a:p>
          <a:p>
            <a:r>
              <a:rPr lang="pl-PL" dirty="0" smtClean="0"/>
              <a:t>Historia magii </a:t>
            </a:r>
          </a:p>
          <a:p>
            <a:r>
              <a:rPr lang="pl-PL" dirty="0" smtClean="0"/>
              <a:t>Zielarstwo </a:t>
            </a:r>
          </a:p>
          <a:p>
            <a:r>
              <a:rPr lang="pl-PL" dirty="0" smtClean="0"/>
              <a:t>Wróżbiarstwo </a:t>
            </a:r>
          </a:p>
          <a:p>
            <a:r>
              <a:rPr lang="pl-PL" dirty="0" smtClean="0"/>
              <a:t>Opieka nad magicznymi stworzeniami </a:t>
            </a:r>
          </a:p>
          <a:p>
            <a:r>
              <a:rPr lang="pl-PL" dirty="0" smtClean="0"/>
              <a:t>Mugoloznawstwo</a:t>
            </a:r>
          </a:p>
          <a:p>
            <a:r>
              <a:rPr lang="pl-PL" dirty="0" smtClean="0"/>
              <a:t>Latanie </a:t>
            </a:r>
          </a:p>
          <a:p>
            <a:r>
              <a:rPr lang="pl-PL" dirty="0" smtClean="0"/>
              <a:t>Alchemia </a:t>
            </a:r>
          </a:p>
          <a:p>
            <a:r>
              <a:rPr lang="pl-PL" dirty="0" smtClean="0"/>
              <a:t>Teleportacja</a:t>
            </a:r>
          </a:p>
          <a:p>
            <a:endParaRPr lang="pl-P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Zakończenie roku szkolnego</a:t>
            </a:r>
            <a:br>
              <a:rPr lang="pl-PL" dirty="0" smtClean="0"/>
            </a:br>
            <a:endParaRPr lang="pl-PL" dirty="0"/>
          </a:p>
        </p:txBody>
      </p:sp>
      <p:sp>
        <p:nvSpPr>
          <p:cNvPr id="3" name="Content Placeholder 2"/>
          <p:cNvSpPr>
            <a:spLocks noGrp="1"/>
          </p:cNvSpPr>
          <p:nvPr>
            <p:ph idx="1"/>
          </p:nvPr>
        </p:nvSpPr>
        <p:spPr/>
        <p:txBody>
          <a:bodyPr/>
          <a:lstStyle/>
          <a:p>
            <a:r>
              <a:rPr lang="pl-PL" sz="2000" dirty="0" smtClean="0"/>
              <a:t>Wieczorem, przed powrotem do domów, odbywa się uczta z okazji zakończenia roku szkolnego, podczas której zostaje wręczony Puchar Domów. Pociąg Hogwart — Londyn wraca do Londynu w czasie trzeciego tygodnia czerwca. Cały personel i uczniowie opuszczają Hogwart na okres wakacji, pomijając gajowego i woźnego.</a:t>
            </a:r>
          </a:p>
          <a:p>
            <a:endParaRPr lang="pl-PL" dirty="0"/>
          </a:p>
        </p:txBody>
      </p:sp>
      <p:pic>
        <p:nvPicPr>
          <p:cNvPr id="9218" name="Picture 2" descr="C:\Users\KAMYŚ\Desktop\prezentacja\pobrane (5).jpg"/>
          <p:cNvPicPr>
            <a:picLocks noChangeAspect="1" noChangeArrowheads="1"/>
          </p:cNvPicPr>
          <p:nvPr/>
        </p:nvPicPr>
        <p:blipFill>
          <a:blip r:embed="rId2"/>
          <a:srcRect/>
          <a:stretch>
            <a:fillRect/>
          </a:stretch>
        </p:blipFill>
        <p:spPr bwMode="auto">
          <a:xfrm>
            <a:off x="1142976" y="4071941"/>
            <a:ext cx="3429024" cy="2110169"/>
          </a:xfrm>
          <a:prstGeom prst="rect">
            <a:avLst/>
          </a:prstGeom>
          <a:noFill/>
        </p:spPr>
      </p:pic>
      <p:pic>
        <p:nvPicPr>
          <p:cNvPr id="9219" name="Picture 3" descr="C:\Users\KAMYŚ\Desktop\prezentacja\pobrane (6).jpg"/>
          <p:cNvPicPr>
            <a:picLocks noChangeAspect="1" noChangeArrowheads="1"/>
          </p:cNvPicPr>
          <p:nvPr/>
        </p:nvPicPr>
        <p:blipFill>
          <a:blip r:embed="rId3"/>
          <a:srcRect/>
          <a:stretch>
            <a:fillRect/>
          </a:stretch>
        </p:blipFill>
        <p:spPr bwMode="auto">
          <a:xfrm>
            <a:off x="5072066" y="4214818"/>
            <a:ext cx="3643338" cy="181021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smtClean="0"/>
              <a:t>Kaer Morhen</a:t>
            </a:r>
            <a:endParaRPr lang="pl-PL" dirty="0"/>
          </a:p>
        </p:txBody>
      </p:sp>
      <p:sp>
        <p:nvSpPr>
          <p:cNvPr id="3" name="Content Placeholder 2"/>
          <p:cNvSpPr>
            <a:spLocks noGrp="1"/>
          </p:cNvSpPr>
          <p:nvPr>
            <p:ph idx="1"/>
          </p:nvPr>
        </p:nvSpPr>
        <p:spPr/>
        <p:txBody>
          <a:bodyPr>
            <a:normAutofit/>
          </a:bodyPr>
          <a:lstStyle/>
          <a:p>
            <a:pPr>
              <a:buNone/>
            </a:pPr>
            <a:r>
              <a:rPr lang="pl-PL" sz="2400" dirty="0" smtClean="0"/>
              <a:t>      Siedlisko wiedźminów, znajdujące się w górach w Kaedwen. W okolicy przepływa górny bieg rzeki Gwenllech. W tym miejscu niegdyś trenowano młodych chłopców na wiedźminów, jednak po publikacji dzieła Monstrum, albo wiedźmina opisanie, na zamek ruszyli fanatycy, zabijając wszystkich nauczycieli i kładąc kres świetności wiedźmińskiego siedliszcza.</a:t>
            </a:r>
            <a:endParaRPr lang="pl-PL" sz="2400" dirty="0"/>
          </a:p>
        </p:txBody>
      </p:sp>
      <p:pic>
        <p:nvPicPr>
          <p:cNvPr id="4098" name="Picture 2" descr="C:\Users\KAMYŚ\Desktop\Kaer_Morhenwpng.png"/>
          <p:cNvPicPr>
            <a:picLocks noChangeAspect="1" noChangeArrowheads="1"/>
          </p:cNvPicPr>
          <p:nvPr/>
        </p:nvPicPr>
        <p:blipFill>
          <a:blip r:embed="rId2" cstate="print"/>
          <a:srcRect/>
          <a:stretch>
            <a:fillRect/>
          </a:stretch>
        </p:blipFill>
        <p:spPr bwMode="auto">
          <a:xfrm>
            <a:off x="2500298" y="4569716"/>
            <a:ext cx="4064448" cy="228828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Szkolenie Wiedźminów</a:t>
            </a:r>
            <a:endParaRPr lang="pl-PL" dirty="0"/>
          </a:p>
        </p:txBody>
      </p:sp>
      <p:sp>
        <p:nvSpPr>
          <p:cNvPr id="3" name="Content Placeholder 2"/>
          <p:cNvSpPr>
            <a:spLocks noGrp="1"/>
          </p:cNvSpPr>
          <p:nvPr>
            <p:ph idx="1"/>
          </p:nvPr>
        </p:nvSpPr>
        <p:spPr/>
        <p:txBody>
          <a:bodyPr>
            <a:normAutofit fontScale="77500" lnSpcReduction="20000"/>
          </a:bodyPr>
          <a:lstStyle/>
          <a:p>
            <a:pPr fontAlgn="base"/>
            <a:r>
              <a:rPr lang="pl-PL" sz="2600" dirty="0" smtClean="0"/>
              <a:t>Trening polegał na nauce walki mieczem, cichszym i szybszym poruszaniu się, leczenia z ran zadanych w walce, poznawaniu potworów z którymi miał się w przyszłości zmierzyć, uczenia się znaków i odczyniania prostych uroków. </a:t>
            </a:r>
          </a:p>
          <a:p>
            <a:pPr fontAlgn="base">
              <a:buNone/>
            </a:pPr>
            <a:r>
              <a:rPr lang="pl-PL" sz="2600" dirty="0" smtClean="0"/>
              <a:t>	Wiedźmiński trening</a:t>
            </a:r>
          </a:p>
          <a:p>
            <a:pPr fontAlgn="base">
              <a:buNone/>
            </a:pPr>
            <a:r>
              <a:rPr lang="pl-PL" sz="2600" dirty="0" smtClean="0"/>
              <a:t> 	również uczył tłumienia </a:t>
            </a:r>
          </a:p>
          <a:p>
            <a:pPr fontAlgn="base">
              <a:buNone/>
            </a:pPr>
            <a:r>
              <a:rPr lang="pl-PL" sz="2600" dirty="0" smtClean="0"/>
              <a:t>	uczuć (przez co większość</a:t>
            </a:r>
          </a:p>
          <a:p>
            <a:pPr fontAlgn="base">
              <a:buNone/>
            </a:pPr>
            <a:r>
              <a:rPr lang="pl-PL" sz="2600" dirty="0" smtClean="0"/>
              <a:t> 	osób spostrzega wiedźminów</a:t>
            </a:r>
          </a:p>
          <a:p>
            <a:pPr fontAlgn="base">
              <a:buNone/>
            </a:pPr>
            <a:r>
              <a:rPr lang="pl-PL" sz="2600" dirty="0" smtClean="0"/>
              <a:t>	jako bezduszne stwory).</a:t>
            </a:r>
          </a:p>
          <a:p>
            <a:pPr fontAlgn="base">
              <a:buNone/>
            </a:pPr>
            <a:r>
              <a:rPr lang="pl-PL" sz="2600" dirty="0" smtClean="0"/>
              <a:t>	 Cykl treningu podzielony</a:t>
            </a:r>
          </a:p>
          <a:p>
            <a:pPr fontAlgn="base">
              <a:buNone/>
            </a:pPr>
            <a:r>
              <a:rPr lang="pl-PL" sz="2600" dirty="0" smtClean="0"/>
              <a:t>	był na trzy etapy:</a:t>
            </a:r>
          </a:p>
          <a:p>
            <a:pPr fontAlgn="base"/>
            <a:r>
              <a:rPr lang="pl-PL" sz="2600" dirty="0" smtClean="0"/>
              <a:t>Wybór</a:t>
            </a:r>
          </a:p>
          <a:p>
            <a:pPr fontAlgn="base"/>
            <a:r>
              <a:rPr lang="pl-PL" sz="2600" dirty="0" smtClean="0"/>
              <a:t>Próba traw</a:t>
            </a:r>
          </a:p>
          <a:p>
            <a:pPr fontAlgn="base"/>
            <a:r>
              <a:rPr lang="pl-PL" sz="2600" dirty="0" smtClean="0"/>
              <a:t>Zmiany</a:t>
            </a:r>
          </a:p>
          <a:p>
            <a:endParaRPr lang="pl-PL" dirty="0"/>
          </a:p>
        </p:txBody>
      </p:sp>
      <p:pic>
        <p:nvPicPr>
          <p:cNvPr id="13314" name="Picture 2" descr="C:\Users\KAMYŚ\Desktop\prezentacja\552e17ea017b9_o_full.jpg"/>
          <p:cNvPicPr>
            <a:picLocks noChangeAspect="1" noChangeArrowheads="1"/>
          </p:cNvPicPr>
          <p:nvPr/>
        </p:nvPicPr>
        <p:blipFill>
          <a:blip r:embed="rId2" cstate="print"/>
          <a:srcRect/>
          <a:stretch>
            <a:fillRect/>
          </a:stretch>
        </p:blipFill>
        <p:spPr bwMode="auto">
          <a:xfrm>
            <a:off x="4714876" y="3214686"/>
            <a:ext cx="3714776" cy="292895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Wybór</a:t>
            </a:r>
            <a:endParaRPr lang="pl-PL" dirty="0"/>
          </a:p>
        </p:txBody>
      </p:sp>
      <p:sp>
        <p:nvSpPr>
          <p:cNvPr id="3" name="Content Placeholder 2"/>
          <p:cNvSpPr>
            <a:spLocks noGrp="1"/>
          </p:cNvSpPr>
          <p:nvPr>
            <p:ph idx="1"/>
          </p:nvPr>
        </p:nvSpPr>
        <p:spPr/>
        <p:txBody>
          <a:bodyPr>
            <a:normAutofit/>
          </a:bodyPr>
          <a:lstStyle/>
          <a:p>
            <a:r>
              <a:rPr lang="pl-PL" sz="2400" dirty="0" smtClean="0"/>
              <a:t>Wybór polegał na morderczym treningu połączonym z odpowiednią dietą. Opierała się ona głównie na spożywaniu unikalnych grzybów, mchów, traw i ziół. Dzięki temu zwiększał się przyrost mięśni, przemiana materii i kondycja. Wielu młodych chłopaków nie mogło przetrwać próby. Najczęściej nie wytrzymywała wątroba oraz serce. Pojawiały się również nadmiary agresji, niekontrolowane wybuchy gniewu i depresja</a:t>
            </a:r>
            <a:r>
              <a:rPr lang="pl-PL" dirty="0" smtClean="0"/>
              <a:t>.</a:t>
            </a:r>
            <a:endParaRPr lang="pl-PL"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Próba Traw</a:t>
            </a:r>
            <a:endParaRPr lang="pl-PL" dirty="0"/>
          </a:p>
        </p:txBody>
      </p:sp>
      <p:sp>
        <p:nvSpPr>
          <p:cNvPr id="3" name="Content Placeholder 2"/>
          <p:cNvSpPr>
            <a:spLocks noGrp="1"/>
          </p:cNvSpPr>
          <p:nvPr>
            <p:ph idx="1"/>
          </p:nvPr>
        </p:nvSpPr>
        <p:spPr/>
        <p:txBody>
          <a:bodyPr>
            <a:normAutofit/>
          </a:bodyPr>
          <a:lstStyle/>
          <a:p>
            <a:r>
              <a:rPr lang="pl-PL" sz="2400" dirty="0" smtClean="0"/>
              <a:t>Najsławniejsza z wiedźmińskich prób przeprowadzanych na młodych chłopcach, mająca na celu dać wiedźminowi jego nadludzkie zdolności i zmieniająca oczy z ludzkich w kocie. Wywołuje wśród czarodziejów wiele kontrowersji, ze względu na to, że przeżywa tylko trzech, najwyżej czterech na dziesięciu chłopców. Nie wiadomo dokładnie, na czym polega ani o jakie „Trawy” chodzi. Jest to tajemnica wiedźminów. Innym przykładem mutacji, które odbyć muszą młodzi adepci, są zmiany, przeprowadzane po Próbie traw.</a:t>
            </a:r>
            <a:endParaRPr lang="pl-PL"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Zmiany</a:t>
            </a:r>
            <a:endParaRPr lang="pl-PL" dirty="0"/>
          </a:p>
        </p:txBody>
      </p:sp>
      <p:sp>
        <p:nvSpPr>
          <p:cNvPr id="3" name="Content Placeholder 2"/>
          <p:cNvSpPr>
            <a:spLocks noGrp="1"/>
          </p:cNvSpPr>
          <p:nvPr>
            <p:ph idx="1"/>
          </p:nvPr>
        </p:nvSpPr>
        <p:spPr/>
        <p:txBody>
          <a:bodyPr>
            <a:normAutofit/>
          </a:bodyPr>
          <a:lstStyle/>
          <a:p>
            <a:r>
              <a:rPr lang="pl-PL" sz="2400" dirty="0" smtClean="0"/>
              <a:t>Ostatni etap wiedźmińskiego szkolenia. Przeprowadzany po Próbie traw. Proces ten polegał na mutacji oczu, szpiku kostnego oraz zmianom hormonalnym. Wiedźmini dzięki Zmianom mogli widzieć w ciemności, rany na nich goiły się nawet trzy razy szybciej oraz mieli zwiększoną odporność na trucizny. Ceną, jaką przyszli zabójcy potworów musieli zapłacić za Zmiany była bezpłodność. Wszystkie mutacje, jakie zostały przeprowadzone, były nieodwracalne.</a:t>
            </a:r>
            <a:endParaRPr lang="pl-PL"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57166"/>
            <a:ext cx="7772400" cy="5998394"/>
          </a:xfrm>
        </p:spPr>
        <p:txBody>
          <a:bodyPr/>
          <a:lstStyle/>
          <a:p>
            <a:pPr fontAlgn="base"/>
            <a:r>
              <a:rPr lang="pl-PL" b="1" dirty="0" smtClean="0"/>
              <a:t>Vesemir</a:t>
            </a:r>
            <a:r>
              <a:rPr lang="pl-PL" dirty="0" smtClean="0"/>
              <a:t> – najstarszy znany wiedźmin, prawdopodobnie starszy od Kaer Morhen. Jedyny żyjący z wiedźmińskiej starszyzny zajmującej się tworzeniem i szkoleniem wiedźminów.</a:t>
            </a:r>
          </a:p>
          <a:p>
            <a:pPr fontAlgn="base">
              <a:buNone/>
            </a:pPr>
            <a:r>
              <a:rPr lang="pl-PL" dirty="0" smtClean="0"/>
              <a:t>	Mistrz miecza, </a:t>
            </a:r>
          </a:p>
          <a:p>
            <a:pPr fontAlgn="base">
              <a:buNone/>
            </a:pPr>
            <a:r>
              <a:rPr lang="pl-PL" dirty="0" smtClean="0"/>
              <a:t>	nauczyciel szermierki </a:t>
            </a:r>
          </a:p>
          <a:p>
            <a:pPr fontAlgn="base">
              <a:buNone/>
            </a:pPr>
            <a:r>
              <a:rPr lang="pl-PL" dirty="0" smtClean="0"/>
              <a:t>	oraz znawca potworów,</a:t>
            </a:r>
          </a:p>
          <a:p>
            <a:pPr fontAlgn="base">
              <a:buNone/>
            </a:pPr>
            <a:r>
              <a:rPr lang="pl-PL" dirty="0" smtClean="0"/>
              <a:t>	 preceptor wiedźminów </a:t>
            </a:r>
          </a:p>
          <a:p>
            <a:pPr fontAlgn="base">
              <a:buNone/>
            </a:pPr>
            <a:r>
              <a:rPr lang="pl-PL" dirty="0" smtClean="0"/>
              <a:t>	Geralta i Eskela.</a:t>
            </a:r>
          </a:p>
          <a:p>
            <a:endParaRPr lang="pl-PL" dirty="0"/>
          </a:p>
        </p:txBody>
      </p:sp>
      <p:pic>
        <p:nvPicPr>
          <p:cNvPr id="14338" name="Picture 2" descr="C:\Users\KAMYŚ\Desktop\prezentacja\W3_SS_Vesemir.png"/>
          <p:cNvPicPr>
            <a:picLocks noChangeAspect="1" noChangeArrowheads="1"/>
          </p:cNvPicPr>
          <p:nvPr/>
        </p:nvPicPr>
        <p:blipFill>
          <a:blip r:embed="rId2"/>
          <a:srcRect/>
          <a:stretch>
            <a:fillRect/>
          </a:stretch>
        </p:blipFill>
        <p:spPr bwMode="auto">
          <a:xfrm>
            <a:off x="4697987" y="1714488"/>
            <a:ext cx="4446013" cy="494142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512064"/>
            <a:ext cx="7690048" cy="4645128"/>
          </a:xfrm>
        </p:spPr>
        <p:txBody>
          <a:bodyPr/>
          <a:lstStyle/>
          <a:p>
            <a:pPr algn="ctr"/>
            <a:r>
              <a:rPr lang="pl-PL" dirty="0" smtClean="0"/>
              <a:t/>
            </a:r>
            <a:br>
              <a:rPr lang="pl-PL" dirty="0" smtClean="0"/>
            </a:br>
            <a:r>
              <a:rPr lang="pl-PL" dirty="0"/>
              <a:t/>
            </a:r>
            <a:br>
              <a:rPr lang="pl-PL" dirty="0"/>
            </a:br>
            <a:r>
              <a:rPr lang="pl-PL" dirty="0" smtClean="0"/>
              <a:t/>
            </a:r>
            <a:br>
              <a:rPr lang="pl-PL" dirty="0" smtClean="0"/>
            </a:br>
            <a:r>
              <a:rPr lang="pl-PL" dirty="0" smtClean="0"/>
              <a:t>Porównanie głównych postaci żeńskich</a:t>
            </a:r>
            <a:endParaRPr lang="pl-PL" dirty="0"/>
          </a:p>
        </p:txBody>
      </p:sp>
      <p:sp>
        <p:nvSpPr>
          <p:cNvPr id="3" name="Symbol zastępczy zawartości 2"/>
          <p:cNvSpPr>
            <a:spLocks noGrp="1"/>
          </p:cNvSpPr>
          <p:nvPr>
            <p:ph idx="1"/>
          </p:nvPr>
        </p:nvSpPr>
        <p:spPr>
          <a:xfrm>
            <a:off x="988142" y="5517232"/>
            <a:ext cx="7400282" cy="827584"/>
          </a:xfrm>
        </p:spPr>
        <p:txBody>
          <a:bodyPr/>
          <a:lstStyle/>
          <a:p>
            <a:endParaRPr lang="pl-PL" dirty="0"/>
          </a:p>
        </p:txBody>
      </p:sp>
    </p:spTree>
    <p:extLst>
      <p:ext uri="{BB962C8B-B14F-4D97-AF65-F5344CB8AC3E}">
        <p14:creationId xmlns:p14="http://schemas.microsoft.com/office/powerpoint/2010/main" val="2549654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512064"/>
            <a:ext cx="7978080" cy="5077176"/>
          </a:xfrm>
        </p:spPr>
        <p:txBody>
          <a:bodyPr/>
          <a:lstStyle/>
          <a:p>
            <a:pPr algn="ctr"/>
            <a:r>
              <a:rPr lang="pl-PL" dirty="0" smtClean="0"/>
              <a:t/>
            </a:r>
            <a:br>
              <a:rPr lang="pl-PL" dirty="0" smtClean="0"/>
            </a:br>
            <a:r>
              <a:rPr lang="pl-PL" dirty="0"/>
              <a:t/>
            </a:r>
            <a:br>
              <a:rPr lang="pl-PL" dirty="0"/>
            </a:br>
            <a:r>
              <a:rPr lang="pl-PL" dirty="0" smtClean="0"/>
              <a:t/>
            </a:r>
            <a:br>
              <a:rPr lang="pl-PL" dirty="0" smtClean="0"/>
            </a:br>
            <a:r>
              <a:rPr lang="pl-PL" dirty="0" smtClean="0"/>
              <a:t>Porównanie szkół w różnych światach </a:t>
            </a:r>
            <a:r>
              <a:rPr lang="pl-PL" dirty="0" err="1" smtClean="0"/>
              <a:t>fantasy</a:t>
            </a:r>
            <a:endParaRPr lang="pl-PL" dirty="0"/>
          </a:p>
        </p:txBody>
      </p:sp>
      <p:sp>
        <p:nvSpPr>
          <p:cNvPr id="3" name="Symbol zastępczy zawartości 2"/>
          <p:cNvSpPr>
            <a:spLocks noGrp="1"/>
          </p:cNvSpPr>
          <p:nvPr>
            <p:ph idx="1"/>
          </p:nvPr>
        </p:nvSpPr>
        <p:spPr>
          <a:xfrm>
            <a:off x="914400" y="5877272"/>
            <a:ext cx="7978080" cy="478288"/>
          </a:xfrm>
        </p:spPr>
        <p:txBody>
          <a:bodyPr>
            <a:normAutofit fontScale="92500" lnSpcReduction="10000"/>
          </a:bodyPr>
          <a:lstStyle/>
          <a:p>
            <a:endParaRPr lang="pl-PL" dirty="0"/>
          </a:p>
        </p:txBody>
      </p:sp>
    </p:spTree>
    <p:extLst>
      <p:ext uri="{BB962C8B-B14F-4D97-AF65-F5344CB8AC3E}">
        <p14:creationId xmlns:p14="http://schemas.microsoft.com/office/powerpoint/2010/main" val="10503457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smtClean="0"/>
              <a:t>Cirilla (Fiona Elen Riannon)</a:t>
            </a:r>
            <a:endParaRPr lang="pl-PL" dirty="0"/>
          </a:p>
        </p:txBody>
      </p:sp>
      <p:sp>
        <p:nvSpPr>
          <p:cNvPr id="3" name="Content Placeholder 2"/>
          <p:cNvSpPr>
            <a:spLocks noGrp="1"/>
          </p:cNvSpPr>
          <p:nvPr>
            <p:ph idx="1"/>
          </p:nvPr>
        </p:nvSpPr>
        <p:spPr/>
        <p:txBody>
          <a:bodyPr>
            <a:normAutofit/>
          </a:bodyPr>
          <a:lstStyle/>
          <a:p>
            <a:pPr>
              <a:buNone/>
            </a:pPr>
            <a:r>
              <a:rPr lang="pl-PL" sz="2400" dirty="0" smtClean="0"/>
              <a:t>	Księżniczka Cintry, córka królewny Pavetty i Dunyego (Jeża z Erlenwaldu), wnuczka </a:t>
            </a:r>
          </a:p>
          <a:p>
            <a:pPr>
              <a:buNone/>
            </a:pPr>
            <a:r>
              <a:rPr lang="pl-PL" sz="2400" dirty="0" smtClean="0"/>
              <a:t>	królowej Calanthe,</a:t>
            </a:r>
          </a:p>
          <a:p>
            <a:pPr>
              <a:buNone/>
            </a:pPr>
            <a:r>
              <a:rPr lang="pl-PL" sz="2400" dirty="0" smtClean="0"/>
              <a:t>	 potomkini legendarnej</a:t>
            </a:r>
          </a:p>
          <a:p>
            <a:pPr>
              <a:buNone/>
            </a:pPr>
            <a:r>
              <a:rPr lang="pl-PL" sz="2400" dirty="0" smtClean="0"/>
              <a:t> 	elfiej czarodziejki Lary Dorren</a:t>
            </a:r>
          </a:p>
          <a:p>
            <a:pPr>
              <a:buNone/>
            </a:pPr>
            <a:r>
              <a:rPr lang="pl-PL" sz="2400" dirty="0" smtClean="0"/>
              <a:t>	 i nosicielka Starszej Krwi.</a:t>
            </a:r>
          </a:p>
          <a:p>
            <a:pPr>
              <a:buNone/>
            </a:pPr>
            <a:r>
              <a:rPr lang="pl-PL" sz="2400" dirty="0" smtClean="0"/>
              <a:t>	 Od ojca wywodzi się z </a:t>
            </a:r>
          </a:p>
          <a:p>
            <a:pPr>
              <a:buNone/>
            </a:pPr>
            <a:r>
              <a:rPr lang="pl-PL" sz="2400" dirty="0" smtClean="0"/>
              <a:t>	cesarskiego rodu var Emreis,</a:t>
            </a:r>
          </a:p>
          <a:p>
            <a:pPr>
              <a:buNone/>
            </a:pPr>
            <a:r>
              <a:rPr lang="pl-PL" sz="2400" dirty="0" smtClean="0"/>
              <a:t>	 a od matki z Cerbinów.</a:t>
            </a:r>
            <a:endParaRPr lang="pl-PL" sz="2400" dirty="0"/>
          </a:p>
        </p:txBody>
      </p:sp>
      <p:pic>
        <p:nvPicPr>
          <p:cNvPr id="15362" name="Picture 2" descr="C:\Users\KAMYŚ\Desktop\prezentacja\W3_SS_Ciri.png"/>
          <p:cNvPicPr>
            <a:picLocks noChangeAspect="1" noChangeArrowheads="1"/>
          </p:cNvPicPr>
          <p:nvPr/>
        </p:nvPicPr>
        <p:blipFill>
          <a:blip r:embed="rId3"/>
          <a:srcRect/>
          <a:stretch>
            <a:fillRect/>
          </a:stretch>
        </p:blipFill>
        <p:spPr bwMode="auto">
          <a:xfrm>
            <a:off x="4697987" y="1714488"/>
            <a:ext cx="4446013" cy="494142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pl-PL" dirty="0" smtClean="0"/>
              <a:t>Cirilla miała oczy "jak trawa wiosną" i popielate włosy, później z białymi pasemkami, następnie białe. Miała wysokie czoło, regularne łuki brwiowe, cienkie skrzydełka nosa i długie palce, co ewidentnie wskazywało na to, iż miała elfie korzenie</a:t>
            </a:r>
            <a:endParaRPr lang="pl-PL"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Ciekawostki</a:t>
            </a:r>
            <a:endParaRPr lang="pl-PL" dirty="0"/>
          </a:p>
        </p:txBody>
      </p:sp>
      <p:sp>
        <p:nvSpPr>
          <p:cNvPr id="3" name="Content Placeholder 2"/>
          <p:cNvSpPr>
            <a:spLocks noGrp="1"/>
          </p:cNvSpPr>
          <p:nvPr>
            <p:ph idx="1"/>
          </p:nvPr>
        </p:nvSpPr>
        <p:spPr/>
        <p:txBody>
          <a:bodyPr/>
          <a:lstStyle/>
          <a:p>
            <a:pPr fontAlgn="base"/>
            <a:r>
              <a:rPr lang="pl-PL" sz="2400" dirty="0" smtClean="0"/>
              <a:t>Ciri nie została poddana Próbie Traw.</a:t>
            </a:r>
          </a:p>
          <a:p>
            <a:pPr fontAlgn="base"/>
            <a:r>
              <a:rPr lang="pl-PL" sz="2400" dirty="0" smtClean="0"/>
              <a:t>Prawdopodobnie Lambert był jej głównym nauczycielem i wychowawcą w Kaer Morhen.</a:t>
            </a:r>
          </a:p>
          <a:p>
            <a:pPr fontAlgn="base"/>
            <a:r>
              <a:rPr lang="pl-PL" sz="2400" dirty="0" smtClean="0"/>
              <a:t>Ciri o mały włos nie została zabita przez Braenn.</a:t>
            </a:r>
          </a:p>
          <a:p>
            <a:pPr fontAlgn="base"/>
            <a:r>
              <a:rPr lang="pl-PL" sz="2400" dirty="0" smtClean="0"/>
              <a:t>Gdy była młodsza często mówiła „okropecznie” zamiast „okropnie”.</a:t>
            </a:r>
          </a:p>
          <a:p>
            <a:pPr fontAlgn="base"/>
            <a:r>
              <a:rPr lang="pl-PL" sz="2400" dirty="0" smtClean="0"/>
              <a:t>Przepadała za wszelkiego rodzaju słodyczami.</a:t>
            </a:r>
          </a:p>
          <a:p>
            <a:endParaRPr lang="pl-PL"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Hermiona Granger</a:t>
            </a:r>
            <a:endParaRPr lang="pl-PL" dirty="0"/>
          </a:p>
        </p:txBody>
      </p:sp>
      <p:sp>
        <p:nvSpPr>
          <p:cNvPr id="3" name="Content Placeholder 2"/>
          <p:cNvSpPr>
            <a:spLocks noGrp="1"/>
          </p:cNvSpPr>
          <p:nvPr>
            <p:ph idx="1"/>
          </p:nvPr>
        </p:nvSpPr>
        <p:spPr/>
        <p:txBody>
          <a:bodyPr>
            <a:normAutofit fontScale="92500" lnSpcReduction="20000"/>
          </a:bodyPr>
          <a:lstStyle/>
          <a:p>
            <a:pPr>
              <a:buNone/>
            </a:pPr>
            <a:endParaRPr lang="pl-PL" dirty="0" smtClean="0"/>
          </a:p>
          <a:p>
            <a:pPr>
              <a:buNone/>
            </a:pPr>
            <a:r>
              <a:rPr lang="pl-PL" sz="2400" dirty="0" smtClean="0"/>
              <a:t>	 Pochodzi z rodziny mugoli</a:t>
            </a:r>
          </a:p>
          <a:p>
            <a:pPr>
              <a:buNone/>
            </a:pPr>
            <a:r>
              <a:rPr lang="pl-PL" sz="2400" dirty="0" smtClean="0"/>
              <a:t> 	(nikt z rodziny nie był czarodziejem).</a:t>
            </a:r>
          </a:p>
          <a:p>
            <a:pPr>
              <a:buNone/>
            </a:pPr>
            <a:r>
              <a:rPr lang="pl-PL" sz="2400" dirty="0" smtClean="0"/>
              <a:t>	 Ma gęste brązowe </a:t>
            </a:r>
          </a:p>
          <a:p>
            <a:pPr>
              <a:buNone/>
            </a:pPr>
            <a:r>
              <a:rPr lang="pl-PL" sz="2400" dirty="0" smtClean="0"/>
              <a:t>	włosy i wystające </a:t>
            </a:r>
          </a:p>
          <a:p>
            <a:pPr>
              <a:buNone/>
            </a:pPr>
            <a:r>
              <a:rPr lang="pl-PL" sz="2400" dirty="0" smtClean="0"/>
              <a:t>	przednie zęby. Mądra, rozsądna </a:t>
            </a:r>
          </a:p>
          <a:p>
            <a:pPr>
              <a:buNone/>
            </a:pPr>
            <a:r>
              <a:rPr lang="pl-PL" sz="2400" dirty="0" smtClean="0"/>
              <a:t>	i bardzo pilna dziewczynka.</a:t>
            </a:r>
          </a:p>
          <a:p>
            <a:pPr>
              <a:buNone/>
            </a:pPr>
            <a:r>
              <a:rPr lang="pl-PL" sz="2400" dirty="0" smtClean="0"/>
              <a:t> 	Bardzo dobra uczennica, </a:t>
            </a:r>
          </a:p>
          <a:p>
            <a:pPr>
              <a:buNone/>
            </a:pPr>
            <a:r>
              <a:rPr lang="pl-PL" sz="2400" dirty="0" smtClean="0"/>
              <a:t>	ma najlepsze stopnie ze wszystkich przedmiotów, każdej nowej rzeczy uczy się jako pierwsza. Przed rozpoczęciem nauki zna wszystkie podręczniki na pamięć. Wymądrza się i popisuje swoją wiedzą, ale jednocześnie jest także bardzo uczynna i przyjacielska. Zaprzyjaźnia się również z Hagridem.</a:t>
            </a:r>
          </a:p>
          <a:p>
            <a:endParaRPr lang="pl-PL" dirty="0"/>
          </a:p>
        </p:txBody>
      </p:sp>
      <p:pic>
        <p:nvPicPr>
          <p:cNvPr id="12291" name="Picture 3" descr="C:\Users\KAMYŚ\Desktop\prezentacja\Hermione-Granger-harry-potter-18062495-1199-1600.jpg"/>
          <p:cNvPicPr>
            <a:picLocks noChangeAspect="1" noChangeArrowheads="1"/>
          </p:cNvPicPr>
          <p:nvPr/>
        </p:nvPicPr>
        <p:blipFill>
          <a:blip r:embed="rId2"/>
          <a:srcRect/>
          <a:stretch>
            <a:fillRect/>
          </a:stretch>
        </p:blipFill>
        <p:spPr bwMode="auto">
          <a:xfrm>
            <a:off x="5572132" y="1071546"/>
            <a:ext cx="2714644" cy="363486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Ciekawostki</a:t>
            </a:r>
            <a:endParaRPr lang="pl-PL" dirty="0"/>
          </a:p>
        </p:txBody>
      </p:sp>
      <p:sp>
        <p:nvSpPr>
          <p:cNvPr id="3" name="Content Placeholder 2"/>
          <p:cNvSpPr>
            <a:spLocks noGrp="1"/>
          </p:cNvSpPr>
          <p:nvPr>
            <p:ph idx="1"/>
          </p:nvPr>
        </p:nvSpPr>
        <p:spPr/>
        <p:txBody>
          <a:bodyPr/>
          <a:lstStyle/>
          <a:p>
            <a:pPr fontAlgn="base"/>
            <a:r>
              <a:rPr lang="pl-PL" sz="2400" dirty="0" smtClean="0"/>
              <a:t>Profesor Cuthbert Binns przekręcał nazwiska swoich uczniów. Do Hermiony mówił </a:t>
            </a:r>
            <a:r>
              <a:rPr lang="pl-PL" sz="2400" i="1" dirty="0" smtClean="0"/>
              <a:t>panno Grant</a:t>
            </a:r>
            <a:r>
              <a:rPr lang="pl-PL" sz="2400" dirty="0" smtClean="0"/>
              <a:t>.</a:t>
            </a:r>
          </a:p>
          <a:p>
            <a:pPr fontAlgn="base"/>
            <a:r>
              <a:rPr lang="pl-PL" sz="2400" dirty="0" smtClean="0"/>
              <a:t>Hermiona urodziła się w 1979 roku, a Harry i Ron w 1980 roku, ale byli na tym samym roku w Hogwarcie, ponieważ jej urodziny wypadały po 1 września, a do rozpoczęcia nauki w Hogwarcie trzeba było mieć ukończone jedenaście lat.</a:t>
            </a:r>
          </a:p>
          <a:p>
            <a:r>
              <a:rPr lang="pl-PL" sz="2400" dirty="0" smtClean="0"/>
              <a:t>Zaklęcie Patronusa było jednym z nielicznych zaklęć, którego opanowanie stanowiło dla Hermiony większy problem.</a:t>
            </a:r>
          </a:p>
          <a:p>
            <a:endParaRPr lang="pl-PL"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Bibliografia</a:t>
            </a:r>
            <a:endParaRPr lang="pl-PL" dirty="0"/>
          </a:p>
        </p:txBody>
      </p:sp>
      <p:sp>
        <p:nvSpPr>
          <p:cNvPr id="3" name="Symbol zastępczy zawartości 2"/>
          <p:cNvSpPr>
            <a:spLocks noGrp="1"/>
          </p:cNvSpPr>
          <p:nvPr>
            <p:ph idx="1"/>
          </p:nvPr>
        </p:nvSpPr>
        <p:spPr/>
        <p:txBody>
          <a:bodyPr>
            <a:normAutofit/>
          </a:bodyPr>
          <a:lstStyle/>
          <a:p>
            <a:r>
              <a:rPr lang="pl-PL" sz="2000" dirty="0" smtClean="0"/>
              <a:t>1. </a:t>
            </a:r>
            <a:r>
              <a:rPr lang="pl-PL" sz="2000" dirty="0" err="1" smtClean="0"/>
              <a:t>Rowling</a:t>
            </a:r>
            <a:r>
              <a:rPr lang="pl-PL" sz="2000" dirty="0" smtClean="0"/>
              <a:t> J. K., </a:t>
            </a:r>
            <a:r>
              <a:rPr lang="pl-PL" sz="2000" i="1" dirty="0" smtClean="0"/>
              <a:t>Harry Potter i Kamień Filozoficzny, </a:t>
            </a:r>
            <a:r>
              <a:rPr lang="pl-PL" sz="2000" dirty="0" smtClean="0"/>
              <a:t>Media Rodzina 2015.</a:t>
            </a:r>
          </a:p>
          <a:p>
            <a:r>
              <a:rPr lang="pl-PL" sz="2000" dirty="0" smtClean="0"/>
              <a:t>2. </a:t>
            </a:r>
            <a:r>
              <a:rPr lang="pl-PL" sz="2000" dirty="0" err="1" smtClean="0"/>
              <a:t>Rowling</a:t>
            </a:r>
            <a:r>
              <a:rPr lang="pl-PL" sz="2000" dirty="0" smtClean="0"/>
              <a:t> J. K., </a:t>
            </a:r>
            <a:r>
              <a:rPr lang="pl-PL" sz="2000" i="1" dirty="0" smtClean="0"/>
              <a:t>Harry Potter i Komnata Tajemnic, </a:t>
            </a:r>
            <a:r>
              <a:rPr lang="pl-PL" sz="2000" dirty="0" smtClean="0"/>
              <a:t>Media Rodzina 2016</a:t>
            </a:r>
            <a:r>
              <a:rPr lang="pl-PL" sz="2000" i="1" dirty="0" smtClean="0"/>
              <a:t>.</a:t>
            </a:r>
          </a:p>
          <a:p>
            <a:r>
              <a:rPr lang="pl-PL" sz="2000" dirty="0" smtClean="0"/>
              <a:t>3. </a:t>
            </a:r>
            <a:r>
              <a:rPr lang="pl-PL" sz="2000" dirty="0" err="1" smtClean="0"/>
              <a:t>Rowling</a:t>
            </a:r>
            <a:r>
              <a:rPr lang="pl-PL" sz="2000" dirty="0" smtClean="0"/>
              <a:t> </a:t>
            </a:r>
            <a:r>
              <a:rPr lang="pl-PL" sz="2000" dirty="0"/>
              <a:t>J. K., </a:t>
            </a:r>
            <a:r>
              <a:rPr lang="pl-PL" sz="2000" i="1" dirty="0"/>
              <a:t>Harry Potter </a:t>
            </a:r>
            <a:r>
              <a:rPr lang="pl-PL" sz="2000" i="1" dirty="0" smtClean="0"/>
              <a:t>i Czara Ognia, </a:t>
            </a:r>
            <a:r>
              <a:rPr lang="pl-PL" sz="2000" dirty="0"/>
              <a:t>Media Rodzina 2016</a:t>
            </a:r>
            <a:r>
              <a:rPr lang="pl-PL" sz="2000" i="1" dirty="0" smtClean="0"/>
              <a:t>.</a:t>
            </a:r>
          </a:p>
          <a:p>
            <a:r>
              <a:rPr lang="pl-PL" sz="2000" dirty="0" smtClean="0"/>
              <a:t>4. </a:t>
            </a:r>
            <a:r>
              <a:rPr lang="pl-PL" sz="2000" dirty="0" err="1" smtClean="0"/>
              <a:t>Rowling</a:t>
            </a:r>
            <a:r>
              <a:rPr lang="pl-PL" sz="2000" dirty="0" smtClean="0"/>
              <a:t> </a:t>
            </a:r>
            <a:r>
              <a:rPr lang="pl-PL" sz="2000" dirty="0"/>
              <a:t>J. K., </a:t>
            </a:r>
            <a:r>
              <a:rPr lang="pl-PL" sz="2000" i="1" dirty="0"/>
              <a:t>Harry Potter i </a:t>
            </a:r>
            <a:r>
              <a:rPr lang="pl-PL" sz="2000" i="1" dirty="0" smtClean="0"/>
              <a:t>Zakon Feniksa, </a:t>
            </a:r>
            <a:r>
              <a:rPr lang="pl-PL" sz="2000" dirty="0"/>
              <a:t>Media Rodzina 2016</a:t>
            </a:r>
            <a:r>
              <a:rPr lang="pl-PL" sz="2000" i="1" dirty="0" smtClean="0"/>
              <a:t>.</a:t>
            </a:r>
          </a:p>
          <a:p>
            <a:r>
              <a:rPr lang="pl-PL" sz="2000" i="1" dirty="0" smtClean="0"/>
              <a:t>5.</a:t>
            </a:r>
            <a:r>
              <a:rPr lang="pl-PL" sz="2000" dirty="0"/>
              <a:t> </a:t>
            </a:r>
            <a:r>
              <a:rPr lang="pl-PL" sz="2000" dirty="0" err="1"/>
              <a:t>Rowling</a:t>
            </a:r>
            <a:r>
              <a:rPr lang="pl-PL" sz="2000" dirty="0"/>
              <a:t> J. K., </a:t>
            </a:r>
            <a:r>
              <a:rPr lang="pl-PL" sz="2000" i="1" dirty="0"/>
              <a:t>Harry Potter i </a:t>
            </a:r>
            <a:r>
              <a:rPr lang="pl-PL" sz="2000" i="1" dirty="0" smtClean="0"/>
              <a:t>Insygnia Śmierci, </a:t>
            </a:r>
            <a:r>
              <a:rPr lang="pl-PL" sz="2000" dirty="0"/>
              <a:t>Media Rodzina 2016</a:t>
            </a:r>
            <a:r>
              <a:rPr lang="pl-PL" sz="2000" i="1" dirty="0" smtClean="0"/>
              <a:t>.</a:t>
            </a:r>
          </a:p>
          <a:p>
            <a:r>
              <a:rPr lang="pl-PL" sz="2000" i="1" dirty="0" smtClean="0"/>
              <a:t>6. Sapkowski A., Krew Elfów, </a:t>
            </a:r>
            <a:r>
              <a:rPr lang="pl-PL" sz="2000" i="1" dirty="0" err="1" smtClean="0"/>
              <a:t>SuperNowa</a:t>
            </a:r>
            <a:r>
              <a:rPr lang="pl-PL" sz="2000" i="1" dirty="0"/>
              <a:t> </a:t>
            </a:r>
            <a:r>
              <a:rPr lang="pl-PL" sz="2000" i="1" dirty="0" smtClean="0"/>
              <a:t>1992-2013.</a:t>
            </a:r>
          </a:p>
          <a:p>
            <a:r>
              <a:rPr lang="pl-PL" sz="2000" i="1" dirty="0" smtClean="0"/>
              <a:t>7. Sapkowski </a:t>
            </a:r>
            <a:r>
              <a:rPr lang="pl-PL" sz="2000" i="1" dirty="0"/>
              <a:t>A., </a:t>
            </a:r>
            <a:r>
              <a:rPr lang="pl-PL" sz="2000" i="1" dirty="0" smtClean="0"/>
              <a:t>Miecz Przeznaczenia, </a:t>
            </a:r>
            <a:r>
              <a:rPr lang="pl-PL" sz="2000" i="1" dirty="0" err="1"/>
              <a:t>SuperNowa</a:t>
            </a:r>
            <a:r>
              <a:rPr lang="pl-PL" sz="2000" i="1" dirty="0"/>
              <a:t> </a:t>
            </a:r>
            <a:r>
              <a:rPr lang="pl-PL" sz="2000" i="1" dirty="0" smtClean="0"/>
              <a:t>1992-2013.</a:t>
            </a:r>
          </a:p>
          <a:p>
            <a:endParaRPr lang="pl-PL" sz="2000" i="1" dirty="0" smtClean="0"/>
          </a:p>
          <a:p>
            <a:endParaRPr lang="pl-PL" i="1" dirty="0"/>
          </a:p>
          <a:p>
            <a:endParaRPr lang="pl-PL" i="1" dirty="0"/>
          </a:p>
          <a:p>
            <a:endParaRPr lang="pl-PL" dirty="0"/>
          </a:p>
        </p:txBody>
      </p:sp>
    </p:spTree>
    <p:extLst>
      <p:ext uri="{BB962C8B-B14F-4D97-AF65-F5344CB8AC3E}">
        <p14:creationId xmlns:p14="http://schemas.microsoft.com/office/powerpoint/2010/main" val="29265206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Koniec</a:t>
            </a:r>
            <a:endParaRPr lang="pl-PL" dirty="0"/>
          </a:p>
        </p:txBody>
      </p:sp>
      <p:sp>
        <p:nvSpPr>
          <p:cNvPr id="3" name="Content Placeholder 2"/>
          <p:cNvSpPr>
            <a:spLocks noGrp="1"/>
          </p:cNvSpPr>
          <p:nvPr>
            <p:ph idx="1"/>
          </p:nvPr>
        </p:nvSpPr>
        <p:spPr/>
        <p:txBody>
          <a:bodyPr>
            <a:normAutofit lnSpcReduction="10000"/>
          </a:bodyPr>
          <a:lstStyle/>
          <a:p>
            <a:r>
              <a:rPr lang="pl-PL" dirty="0" smtClean="0"/>
              <a:t>Pracę wykonali: </a:t>
            </a:r>
          </a:p>
          <a:p>
            <a:endParaRPr lang="pl-PL" dirty="0" smtClean="0"/>
          </a:p>
          <a:p>
            <a:r>
              <a:rPr lang="pl-PL" dirty="0" smtClean="0"/>
              <a:t>Kamil Mielcarek </a:t>
            </a:r>
          </a:p>
          <a:p>
            <a:r>
              <a:rPr lang="pl-PL" dirty="0" smtClean="0"/>
              <a:t>Paulina Miedzińska </a:t>
            </a:r>
          </a:p>
          <a:p>
            <a:r>
              <a:rPr lang="pl-PL" dirty="0" smtClean="0"/>
              <a:t>Monika Gralak</a:t>
            </a:r>
          </a:p>
          <a:p>
            <a:r>
              <a:rPr lang="pl-PL" dirty="0" smtClean="0"/>
              <a:t>Katarzyna Ścigała </a:t>
            </a:r>
          </a:p>
          <a:p>
            <a:r>
              <a:rPr lang="pl-PL" smtClean="0"/>
              <a:t>Iza Kościelska</a:t>
            </a:r>
            <a:endParaRPr lang="pl-PL" dirty="0" smtClean="0"/>
          </a:p>
          <a:p>
            <a:endParaRPr lang="pl-PL" dirty="0" smtClean="0"/>
          </a:p>
          <a:p>
            <a:pPr>
              <a:buNone/>
            </a:pPr>
            <a:r>
              <a:rPr lang="pl-PL" dirty="0" smtClean="0"/>
              <a:t>II TE </a:t>
            </a:r>
          </a:p>
          <a:p>
            <a:endParaRPr lang="pl-PL"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smtClean="0"/>
              <a:t>Szkoła Magii i Czarodziejstwa w Hogwarcie</a:t>
            </a:r>
            <a:endParaRPr lang="pl-PL" dirty="0"/>
          </a:p>
        </p:txBody>
      </p:sp>
      <p:sp>
        <p:nvSpPr>
          <p:cNvPr id="3" name="Content Placeholder 2"/>
          <p:cNvSpPr>
            <a:spLocks noGrp="1"/>
          </p:cNvSpPr>
          <p:nvPr>
            <p:ph idx="1"/>
          </p:nvPr>
        </p:nvSpPr>
        <p:spPr/>
        <p:txBody>
          <a:bodyPr>
            <a:normAutofit/>
          </a:bodyPr>
          <a:lstStyle/>
          <a:p>
            <a:pPr>
              <a:buNone/>
            </a:pPr>
            <a:r>
              <a:rPr lang="pl-PL" sz="2400" dirty="0" smtClean="0"/>
              <a:t>      Brytyjska szkoła z internatem kształtująca przyszłych czarodziejów, mieszcząca się w zamku Hogwart, położonym w Szkocji.</a:t>
            </a:r>
          </a:p>
          <a:p>
            <a:pPr>
              <a:buNone/>
            </a:pPr>
            <a:r>
              <a:rPr lang="pl-PL" sz="2400" dirty="0" smtClean="0"/>
              <a:t>	Została stworzona około IX lub X wieku przez czterech najwybitniejszych czarodziejów tamtych czasów: Godryka Gryffindora, </a:t>
            </a:r>
          </a:p>
          <a:p>
            <a:pPr>
              <a:buNone/>
            </a:pPr>
            <a:r>
              <a:rPr lang="pl-PL" sz="2400" dirty="0" smtClean="0"/>
              <a:t>       Helgę Hufflepuff, Rowenę Ravenclaw</a:t>
            </a:r>
          </a:p>
          <a:p>
            <a:pPr>
              <a:buNone/>
            </a:pPr>
            <a:r>
              <a:rPr lang="pl-PL" sz="2400" dirty="0" smtClean="0"/>
              <a:t>       i Salazara Slytherina.</a:t>
            </a:r>
            <a:endParaRPr lang="pl-PL" sz="2400" dirty="0"/>
          </a:p>
        </p:txBody>
      </p:sp>
      <p:pic>
        <p:nvPicPr>
          <p:cNvPr id="3074" name="Picture 2" descr="C:\Users\KAMYŚ\Desktop\Hogwarts_crest_png_by_srg_wands-da5ykkd.png"/>
          <p:cNvPicPr>
            <a:picLocks noChangeAspect="1" noChangeArrowheads="1"/>
          </p:cNvPicPr>
          <p:nvPr/>
        </p:nvPicPr>
        <p:blipFill>
          <a:blip r:embed="rId2"/>
          <a:srcRect/>
          <a:stretch>
            <a:fillRect/>
          </a:stretch>
        </p:blipFill>
        <p:spPr bwMode="auto">
          <a:xfrm>
            <a:off x="5572132" y="3643314"/>
            <a:ext cx="3335098" cy="287771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642918"/>
            <a:ext cx="8186766" cy="3786214"/>
          </a:xfrm>
        </p:spPr>
        <p:txBody>
          <a:bodyPr>
            <a:normAutofit fontScale="77500" lnSpcReduction="20000"/>
          </a:bodyPr>
          <a:lstStyle/>
          <a:p>
            <a:pPr>
              <a:buNone/>
            </a:pPr>
            <a:r>
              <a:rPr lang="pl-PL" dirty="0" smtClean="0"/>
              <a:t>	Dzieci z magicznymi umiejętnościami są zapisywane do Szkoły Magii i Czarodziejstwa przez magiczne pióro jeszcze przed urodzeniem, a informowane są w wieku jedenastu lat – zazwyczaj listem przyniesionym przez sowę . Uczniowie po przybyciu do szkoły przydzielani są przez Tiarę Przydziału do jednego z czterech domów: Gryffindoru, Hufflepuffu, Ravenclawu lub Slytherinu. Za dobre zachowanie, zwycięstwa podczas meczów quidditcha lub za poprawne odpowiedzi podczas lekcji – nagradzani są punktami, zaś za, m.in. nieodpowiednie zachowanie, punkty są odbierane. Pod koniec roku dom z największą liczbą punktów otrzymuje Puchar Domów.</a:t>
            </a:r>
            <a:endParaRPr lang="pl-PL" dirty="0"/>
          </a:p>
        </p:txBody>
      </p:sp>
      <p:pic>
        <p:nvPicPr>
          <p:cNvPr id="5122" name="Picture 2" descr="C:\Users\KAMYŚ\Desktop\prezentacja\pobrane.jpg"/>
          <p:cNvPicPr>
            <a:picLocks noChangeAspect="1" noChangeArrowheads="1"/>
          </p:cNvPicPr>
          <p:nvPr/>
        </p:nvPicPr>
        <p:blipFill>
          <a:blip r:embed="rId2"/>
          <a:srcRect/>
          <a:stretch>
            <a:fillRect/>
          </a:stretch>
        </p:blipFill>
        <p:spPr bwMode="auto">
          <a:xfrm>
            <a:off x="857224" y="4572000"/>
            <a:ext cx="1905000" cy="2286000"/>
          </a:xfrm>
          <a:prstGeom prst="rect">
            <a:avLst/>
          </a:prstGeom>
          <a:noFill/>
        </p:spPr>
      </p:pic>
      <p:pic>
        <p:nvPicPr>
          <p:cNvPr id="5123" name="Picture 3" descr="C:\Users\KAMYŚ\Desktop\prezentacja\pobrane (1).jpg"/>
          <p:cNvPicPr>
            <a:picLocks noChangeAspect="1" noChangeArrowheads="1"/>
          </p:cNvPicPr>
          <p:nvPr/>
        </p:nvPicPr>
        <p:blipFill>
          <a:blip r:embed="rId3"/>
          <a:srcRect/>
          <a:stretch>
            <a:fillRect/>
          </a:stretch>
        </p:blipFill>
        <p:spPr bwMode="auto">
          <a:xfrm>
            <a:off x="2714612" y="4572000"/>
            <a:ext cx="1905000" cy="2286000"/>
          </a:xfrm>
          <a:prstGeom prst="rect">
            <a:avLst/>
          </a:prstGeom>
          <a:noFill/>
        </p:spPr>
      </p:pic>
      <p:pic>
        <p:nvPicPr>
          <p:cNvPr id="5124" name="Picture 4" descr="C:\Users\KAMYŚ\Desktop\prezentacja\pobrane (2).jpg"/>
          <p:cNvPicPr>
            <a:picLocks noChangeAspect="1" noChangeArrowheads="1"/>
          </p:cNvPicPr>
          <p:nvPr/>
        </p:nvPicPr>
        <p:blipFill>
          <a:blip r:embed="rId4"/>
          <a:srcRect/>
          <a:stretch>
            <a:fillRect/>
          </a:stretch>
        </p:blipFill>
        <p:spPr bwMode="auto">
          <a:xfrm>
            <a:off x="4572000" y="4572008"/>
            <a:ext cx="2035278" cy="2285992"/>
          </a:xfrm>
          <a:prstGeom prst="rect">
            <a:avLst/>
          </a:prstGeom>
          <a:noFill/>
        </p:spPr>
      </p:pic>
      <p:pic>
        <p:nvPicPr>
          <p:cNvPr id="5125" name="Picture 5" descr="C:\Users\KAMYŚ\Desktop\prezentacja\pobrane (3).jpg"/>
          <p:cNvPicPr>
            <a:picLocks noChangeAspect="1" noChangeArrowheads="1"/>
          </p:cNvPicPr>
          <p:nvPr/>
        </p:nvPicPr>
        <p:blipFill>
          <a:blip r:embed="rId5"/>
          <a:srcRect/>
          <a:stretch>
            <a:fillRect/>
          </a:stretch>
        </p:blipFill>
        <p:spPr bwMode="auto">
          <a:xfrm>
            <a:off x="6572264" y="4572008"/>
            <a:ext cx="1870357" cy="228599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426464"/>
          </a:xfrm>
        </p:spPr>
        <p:txBody>
          <a:bodyPr/>
          <a:lstStyle/>
          <a:p>
            <a:r>
              <a:rPr lang="pl-PL" dirty="0" smtClean="0"/>
              <a:t>Rok Szkolny</a:t>
            </a:r>
            <a:endParaRPr lang="pl-PL" dirty="0"/>
          </a:p>
        </p:txBody>
      </p:sp>
      <p:sp>
        <p:nvSpPr>
          <p:cNvPr id="3" name="Content Placeholder 2"/>
          <p:cNvSpPr>
            <a:spLocks noGrp="1"/>
          </p:cNvSpPr>
          <p:nvPr>
            <p:ph idx="1"/>
          </p:nvPr>
        </p:nvSpPr>
        <p:spPr>
          <a:xfrm>
            <a:off x="914400" y="857232"/>
            <a:ext cx="7772400" cy="5498328"/>
          </a:xfrm>
        </p:spPr>
        <p:txBody>
          <a:bodyPr>
            <a:normAutofit/>
          </a:bodyPr>
          <a:lstStyle/>
          <a:p>
            <a:pPr>
              <a:buNone/>
            </a:pPr>
            <a:r>
              <a:rPr lang="pl-PL" sz="2000" dirty="0" smtClean="0"/>
              <a:t>	Rok szkolny w Hogwarcie zaczyna się 1 września o godzinie 11 rano, kiedy to Ekspres do Hogwartu na peronie 9 ¾ opuszcza King's Cross, zabierając uczniów na stację Hogsmeade. Tam pierwszoroczni tradycyjnie przepływają jezioro w łodziach wraz z gajowym, a pozostali studenci dojeżdżają do zamku powozami ciągniętymi przez testrale. Uczta powitalna odbywa się w Wielkiej Sali. Najpierw odbywa się Ceremonia Przydziału, po której Dyrektor wygłasza przemowę, a bankiet zaczyna się od razu po jej zakończeniu, kiedy to stoły zapełniają się ogromną ilością jedzenia i picia.</a:t>
            </a:r>
            <a:endParaRPr lang="pl-PL" sz="2000" dirty="0"/>
          </a:p>
        </p:txBody>
      </p:sp>
      <p:pic>
        <p:nvPicPr>
          <p:cNvPr id="6146" name="Picture 2" descr="C:\Users\KAMYŚ\Desktop\prezentacja\655px-1995_Welcoming_feast_1.jpg"/>
          <p:cNvPicPr>
            <a:picLocks noChangeAspect="1" noChangeArrowheads="1"/>
          </p:cNvPicPr>
          <p:nvPr/>
        </p:nvPicPr>
        <p:blipFill>
          <a:blip r:embed="rId2"/>
          <a:srcRect/>
          <a:stretch>
            <a:fillRect/>
          </a:stretch>
        </p:blipFill>
        <p:spPr bwMode="auto">
          <a:xfrm>
            <a:off x="1428728" y="3714752"/>
            <a:ext cx="7072362" cy="293692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Egzaminy Końcowe</a:t>
            </a:r>
            <a:endParaRPr lang="pl-PL" dirty="0"/>
          </a:p>
        </p:txBody>
      </p:sp>
      <p:sp>
        <p:nvSpPr>
          <p:cNvPr id="3" name="Content Placeholder 2"/>
          <p:cNvSpPr>
            <a:spLocks noGrp="1"/>
          </p:cNvSpPr>
          <p:nvPr>
            <p:ph idx="1"/>
          </p:nvPr>
        </p:nvSpPr>
        <p:spPr/>
        <p:txBody>
          <a:bodyPr/>
          <a:lstStyle/>
          <a:p>
            <a:pPr>
              <a:buNone/>
            </a:pPr>
            <a:r>
              <a:rPr lang="pl-PL" sz="2000" dirty="0" smtClean="0"/>
              <a:t>	Egzaminy odbywają się w pierwszym tygodniu czerwca, a wyniki są znane już tydzień później. Egzaminy pisane są ze wszystkich zdawanych przez danego ucznia przedmiotów.</a:t>
            </a:r>
          </a:p>
          <a:p>
            <a:pPr>
              <a:buNone/>
            </a:pPr>
            <a:r>
              <a:rPr lang="pl-PL" sz="2000" dirty="0" smtClean="0"/>
              <a:t>       </a:t>
            </a:r>
            <a:r>
              <a:rPr lang="pl-PL" sz="2000" b="1" dirty="0" smtClean="0"/>
              <a:t>SUMY</a:t>
            </a:r>
            <a:r>
              <a:rPr lang="pl-PL" sz="2000" dirty="0" smtClean="0"/>
              <a:t> (Standardowe Umiejętności Magiczne zwane potocznie Sumami) – pisane są przez piątoklasistów w czerwcu, niedługo przed zakończeniem roku szkolnego. Uczniowie ci już wtedy muszą zastanowić się nad swoją przyszłą karierą zawodową, wybierając odpowiednie przedmioty. Sumy pisane są w Wielkiej Sali, a testy zabezpieczone są przed nieuczciwymi studentami specjalnymi zaklęciami. </a:t>
            </a:r>
          </a:p>
          <a:p>
            <a:pPr>
              <a:buNone/>
            </a:pPr>
            <a:r>
              <a:rPr lang="pl-PL" sz="2000" dirty="0" smtClean="0"/>
              <a:t>	Oceny możliwe do uzyskania </a:t>
            </a:r>
          </a:p>
          <a:p>
            <a:pPr>
              <a:buNone/>
            </a:pPr>
            <a:r>
              <a:rPr lang="pl-PL" sz="2000" dirty="0" smtClean="0"/>
              <a:t>	to od wybitnego (najwyższy) </a:t>
            </a:r>
          </a:p>
          <a:p>
            <a:pPr>
              <a:buNone/>
            </a:pPr>
            <a:r>
              <a:rPr lang="pl-PL" sz="2000" dirty="0" smtClean="0"/>
              <a:t>	do trolla (najniższy).</a:t>
            </a:r>
          </a:p>
          <a:p>
            <a:pPr>
              <a:buNone/>
            </a:pPr>
            <a:endParaRPr lang="pl-PL" sz="2000" dirty="0" smtClean="0"/>
          </a:p>
          <a:p>
            <a:pPr>
              <a:buNone/>
            </a:pPr>
            <a:endParaRPr lang="pl-PL" dirty="0"/>
          </a:p>
        </p:txBody>
      </p:sp>
      <p:pic>
        <p:nvPicPr>
          <p:cNvPr id="5" name="Picture 2" descr="C:\Users\KAMYŚ\Desktop\prezentacja\pobrane (4).jpg"/>
          <p:cNvPicPr>
            <a:picLocks noChangeAspect="1" noChangeArrowheads="1"/>
          </p:cNvPicPr>
          <p:nvPr/>
        </p:nvPicPr>
        <p:blipFill>
          <a:blip r:embed="rId2"/>
          <a:srcRect/>
          <a:stretch>
            <a:fillRect/>
          </a:stretch>
        </p:blipFill>
        <p:spPr bwMode="auto">
          <a:xfrm>
            <a:off x="4929190" y="4822017"/>
            <a:ext cx="3500462" cy="203598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8662" y="214290"/>
            <a:ext cx="7758138" cy="6141270"/>
          </a:xfrm>
        </p:spPr>
        <p:txBody>
          <a:bodyPr>
            <a:normAutofit/>
          </a:bodyPr>
          <a:lstStyle/>
          <a:p>
            <a:r>
              <a:rPr lang="pl-PL" sz="2400" dirty="0" smtClean="0"/>
              <a:t>Owutemy (Okropnie Wyczerpujące Testy Magiczne zwane potocznie owutemami) – pisane są przez siódmoklasistów, to zbiór zadań teoretycznych oraz praktycznych z wybranych wcześniej przedmiotów. Niewiele uczniów zdało i podeszło do owutemów, znajdując pracę od razu, np. Fred i George Weasleyowie. Oceny do uzyskania na owutemach są identyczne, jak na Sumach</a:t>
            </a:r>
            <a:endParaRPr lang="pl-PL" sz="2400" dirty="0"/>
          </a:p>
        </p:txBody>
      </p:sp>
      <p:pic>
        <p:nvPicPr>
          <p:cNvPr id="5" name="Picture 2" descr="C:\Users\KAMYŚ\Desktop\prezentacja\SUMy_1996.jpg"/>
          <p:cNvPicPr>
            <a:picLocks noChangeAspect="1" noChangeArrowheads="1"/>
          </p:cNvPicPr>
          <p:nvPr/>
        </p:nvPicPr>
        <p:blipFill>
          <a:blip r:embed="rId2"/>
          <a:srcRect/>
          <a:stretch>
            <a:fillRect/>
          </a:stretch>
        </p:blipFill>
        <p:spPr bwMode="auto">
          <a:xfrm>
            <a:off x="2714612" y="3571876"/>
            <a:ext cx="4357718" cy="243026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Oceny:</a:t>
            </a:r>
            <a:endParaRPr lang="pl-PL" dirty="0"/>
          </a:p>
        </p:txBody>
      </p:sp>
      <p:sp>
        <p:nvSpPr>
          <p:cNvPr id="3" name="Content Placeholder 2"/>
          <p:cNvSpPr>
            <a:spLocks noGrp="1"/>
          </p:cNvSpPr>
          <p:nvPr>
            <p:ph idx="1"/>
          </p:nvPr>
        </p:nvSpPr>
        <p:spPr/>
        <p:txBody>
          <a:bodyPr/>
          <a:lstStyle/>
          <a:p>
            <a:r>
              <a:rPr lang="pl-PL" dirty="0" smtClean="0"/>
              <a:t>Wybitny (W)</a:t>
            </a:r>
          </a:p>
          <a:p>
            <a:r>
              <a:rPr lang="pl-PL" dirty="0" smtClean="0"/>
              <a:t>Powyżej oczekiwań (P)</a:t>
            </a:r>
          </a:p>
          <a:p>
            <a:r>
              <a:rPr lang="pl-PL" dirty="0" smtClean="0"/>
              <a:t>Zadowalający (Z)</a:t>
            </a:r>
          </a:p>
          <a:p>
            <a:r>
              <a:rPr lang="pl-PL" dirty="0" smtClean="0"/>
              <a:t>Nędzny (N)</a:t>
            </a:r>
          </a:p>
          <a:p>
            <a:r>
              <a:rPr lang="pl-PL" dirty="0" smtClean="0"/>
              <a:t>Okropny (O)</a:t>
            </a:r>
          </a:p>
          <a:p>
            <a:r>
              <a:rPr lang="pl-PL" dirty="0" smtClean="0"/>
              <a:t>Troll (T)</a:t>
            </a:r>
          </a:p>
          <a:p>
            <a:endParaRPr lang="pl-P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Strój Szkolny</a:t>
            </a:r>
            <a:endParaRPr lang="pl-PL" dirty="0"/>
          </a:p>
        </p:txBody>
      </p:sp>
      <p:sp>
        <p:nvSpPr>
          <p:cNvPr id="3" name="Content Placeholder 2"/>
          <p:cNvSpPr>
            <a:spLocks noGrp="1"/>
          </p:cNvSpPr>
          <p:nvPr>
            <p:ph idx="1"/>
          </p:nvPr>
        </p:nvSpPr>
        <p:spPr/>
        <p:txBody>
          <a:bodyPr/>
          <a:lstStyle/>
          <a:p>
            <a:r>
              <a:rPr lang="pl-PL" sz="2400" dirty="0" smtClean="0"/>
              <a:t>Uczniowie Szkoły Magii i Czarodziejstwa mają obowiązek nosić mundurek. Muszą go mieć na sobie podczas lekcji oraz posiłków i nauki w Wielkiej Sali. Studenci mają możliwość przyodziania się we własne ubrania po lekcjach</a:t>
            </a:r>
            <a:r>
              <a:rPr lang="pl-PL" dirty="0" smtClean="0"/>
              <a:t>.</a:t>
            </a:r>
            <a:endParaRPr lang="pl-PL" dirty="0"/>
          </a:p>
        </p:txBody>
      </p:sp>
      <p:pic>
        <p:nvPicPr>
          <p:cNvPr id="10242" name="Picture 2" descr="C:\Users\KAMYŚ\Desktop\prezentacja\pobrane (7).jpg"/>
          <p:cNvPicPr>
            <a:picLocks noChangeAspect="1" noChangeArrowheads="1"/>
          </p:cNvPicPr>
          <p:nvPr/>
        </p:nvPicPr>
        <p:blipFill>
          <a:blip r:embed="rId2"/>
          <a:srcRect/>
          <a:stretch>
            <a:fillRect/>
          </a:stretch>
        </p:blipFill>
        <p:spPr bwMode="auto">
          <a:xfrm>
            <a:off x="1071538" y="3857628"/>
            <a:ext cx="1762125" cy="2562225"/>
          </a:xfrm>
          <a:prstGeom prst="rect">
            <a:avLst/>
          </a:prstGeom>
          <a:noFill/>
        </p:spPr>
      </p:pic>
      <p:pic>
        <p:nvPicPr>
          <p:cNvPr id="10243" name="Picture 3" descr="C:\Users\KAMYŚ\Desktop\prezentacja\pobrane (8).jpg"/>
          <p:cNvPicPr>
            <a:picLocks noChangeAspect="1" noChangeArrowheads="1"/>
          </p:cNvPicPr>
          <p:nvPr/>
        </p:nvPicPr>
        <p:blipFill>
          <a:blip r:embed="rId3"/>
          <a:srcRect/>
          <a:stretch>
            <a:fillRect/>
          </a:stretch>
        </p:blipFill>
        <p:spPr bwMode="auto">
          <a:xfrm>
            <a:off x="3143240" y="3929066"/>
            <a:ext cx="1462572" cy="2514598"/>
          </a:xfrm>
          <a:prstGeom prst="rect">
            <a:avLst/>
          </a:prstGeom>
          <a:noFill/>
        </p:spPr>
      </p:pic>
      <p:pic>
        <p:nvPicPr>
          <p:cNvPr id="10244" name="Picture 4" descr="C:\Users\KAMYŚ\Desktop\prezentacja\pobrane (9).jpg"/>
          <p:cNvPicPr>
            <a:picLocks noChangeAspect="1" noChangeArrowheads="1"/>
          </p:cNvPicPr>
          <p:nvPr/>
        </p:nvPicPr>
        <p:blipFill>
          <a:blip r:embed="rId4"/>
          <a:srcRect/>
          <a:stretch>
            <a:fillRect/>
          </a:stretch>
        </p:blipFill>
        <p:spPr bwMode="auto">
          <a:xfrm>
            <a:off x="4857752" y="3929066"/>
            <a:ext cx="1643073" cy="2433638"/>
          </a:xfrm>
          <a:prstGeom prst="rect">
            <a:avLst/>
          </a:prstGeom>
          <a:noFill/>
        </p:spPr>
      </p:pic>
      <p:pic>
        <p:nvPicPr>
          <p:cNvPr id="10245" name="Picture 5" descr="C:\Users\KAMYŚ\Desktop\prezentacja\pobrane (10).jpg"/>
          <p:cNvPicPr>
            <a:picLocks noChangeAspect="1" noChangeArrowheads="1"/>
          </p:cNvPicPr>
          <p:nvPr/>
        </p:nvPicPr>
        <p:blipFill>
          <a:blip r:embed="rId5"/>
          <a:srcRect/>
          <a:stretch>
            <a:fillRect/>
          </a:stretch>
        </p:blipFill>
        <p:spPr bwMode="auto">
          <a:xfrm>
            <a:off x="6858016" y="3857628"/>
            <a:ext cx="1762125" cy="25146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166</TotalTime>
  <Words>535</Words>
  <Application>Microsoft Office PowerPoint</Application>
  <PresentationFormat>Pokaz na ekranie (4:3)</PresentationFormat>
  <Paragraphs>130</Paragraphs>
  <Slides>26</Slides>
  <Notes>1</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26</vt:i4>
      </vt:variant>
    </vt:vector>
  </HeadingPairs>
  <TitlesOfParts>
    <vt:vector size="33" baseType="lpstr">
      <vt:lpstr>Calibri</vt:lpstr>
      <vt:lpstr>Consolas</vt:lpstr>
      <vt:lpstr>Corbel</vt:lpstr>
      <vt:lpstr>Wingdings</vt:lpstr>
      <vt:lpstr>Wingdings 2</vt:lpstr>
      <vt:lpstr>Wingdings 3</vt:lpstr>
      <vt:lpstr>Metro</vt:lpstr>
      <vt:lpstr>   Książka świat otwiera szeroki</vt:lpstr>
      <vt:lpstr>   Porównanie szkół w różnych światach fantasy</vt:lpstr>
      <vt:lpstr>Szkoła Magii i Czarodziejstwa w Hogwarcie</vt:lpstr>
      <vt:lpstr>Prezentacja programu PowerPoint</vt:lpstr>
      <vt:lpstr>Rok Szkolny</vt:lpstr>
      <vt:lpstr>Egzaminy Końcowe</vt:lpstr>
      <vt:lpstr>Prezentacja programu PowerPoint</vt:lpstr>
      <vt:lpstr>Oceny:</vt:lpstr>
      <vt:lpstr>Strój Szkolny</vt:lpstr>
      <vt:lpstr>Prezentacja programu PowerPoint</vt:lpstr>
      <vt:lpstr>Przedmioty Szkolne</vt:lpstr>
      <vt:lpstr>Zakończenie roku szkolnego </vt:lpstr>
      <vt:lpstr>Kaer Morhen</vt:lpstr>
      <vt:lpstr>Szkolenie Wiedźminów</vt:lpstr>
      <vt:lpstr>Wybór</vt:lpstr>
      <vt:lpstr>Próba Traw</vt:lpstr>
      <vt:lpstr>Zmiany</vt:lpstr>
      <vt:lpstr>Prezentacja programu PowerPoint</vt:lpstr>
      <vt:lpstr>   Porównanie głównych postaci żeńskich</vt:lpstr>
      <vt:lpstr>Cirilla (Fiona Elen Riannon)</vt:lpstr>
      <vt:lpstr>Prezentacja programu PowerPoint</vt:lpstr>
      <vt:lpstr>Ciekawostki</vt:lpstr>
      <vt:lpstr>Hermiona Granger</vt:lpstr>
      <vt:lpstr>Ciekawostki</vt:lpstr>
      <vt:lpstr>Bibliografia</vt:lpstr>
      <vt:lpstr>Koniec</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Hogwart</dc:title>
  <dc:creator>KAMYŚ</dc:creator>
  <cp:lastModifiedBy>Nauczyciel</cp:lastModifiedBy>
  <cp:revision>19</cp:revision>
  <dcterms:created xsi:type="dcterms:W3CDTF">2018-12-29T21:33:55Z</dcterms:created>
  <dcterms:modified xsi:type="dcterms:W3CDTF">2019-01-03T08:47:05Z</dcterms:modified>
</cp:coreProperties>
</file>